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8"/>
  </p:notesMasterIdLst>
  <p:sldIdLst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10" r:id="rId23"/>
    <p:sldId id="309" r:id="rId24"/>
    <p:sldId id="306" r:id="rId25"/>
    <p:sldId id="307" r:id="rId26"/>
    <p:sldId id="30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ife insurance as an asset class" id="{BA4381FC-925C-41B2-8750-DEDCC6659BF0}">
          <p14:sldIdLst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10"/>
            <p14:sldId id="309"/>
            <p14:sldId id="306"/>
            <p14:sldId id="307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z Pfohl" initials="LP" lastIdx="9" clrIdx="0">
    <p:extLst>
      <p:ext uri="{19B8F6BF-5375-455C-9EA6-DF929625EA0E}">
        <p15:presenceInfo xmlns:p15="http://schemas.microsoft.com/office/powerpoint/2012/main" userId="S::Liz.Pfohl@sunlife.com::41b74cd0-5f5f-48aa-9607-c6a65e37d8e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6E66"/>
    <a:srgbClr val="686868"/>
    <a:srgbClr val="B9C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7238AD-51FB-45B3-86E0-6EBDAC996CA9}" v="49" dt="2022-06-20T19:38:45.2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77556" autoAdjust="0"/>
  </p:normalViewPr>
  <p:slideViewPr>
    <p:cSldViewPr snapToGrid="0">
      <p:cViewPr varScale="1">
        <p:scale>
          <a:sx n="88" d="100"/>
          <a:sy n="88" d="100"/>
        </p:scale>
        <p:origin x="1434" y="90"/>
      </p:cViewPr>
      <p:guideLst/>
    </p:cSldViewPr>
  </p:slideViewPr>
  <p:outlineViewPr>
    <p:cViewPr>
      <p:scale>
        <a:sx n="33" d="100"/>
        <a:sy n="33" d="100"/>
      </p:scale>
      <p:origin x="0" y="-151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z Pfohl" userId="41b74cd0-5f5f-48aa-9607-c6a65e37d8e0" providerId="ADAL" clId="{9E7238AD-51FB-45B3-86E0-6EBDAC996CA9}"/>
    <pc:docChg chg="undo custSel delSld modSld modSection">
      <pc:chgData name="Liz Pfohl" userId="41b74cd0-5f5f-48aa-9607-c6a65e37d8e0" providerId="ADAL" clId="{9E7238AD-51FB-45B3-86E0-6EBDAC996CA9}" dt="2022-06-20T19:38:46.355" v="442" actId="47"/>
      <pc:docMkLst>
        <pc:docMk/>
      </pc:docMkLst>
      <pc:sldChg chg="addSp delSp modSp mod modNotesTx">
        <pc:chgData name="Liz Pfohl" userId="41b74cd0-5f5f-48aa-9607-c6a65e37d8e0" providerId="ADAL" clId="{9E7238AD-51FB-45B3-86E0-6EBDAC996CA9}" dt="2022-06-20T19:38:20.070" v="440" actId="6549"/>
        <pc:sldMkLst>
          <pc:docMk/>
          <pc:sldMk cId="3788425420" sldId="287"/>
        </pc:sldMkLst>
        <pc:spChg chg="mod">
          <ac:chgData name="Liz Pfohl" userId="41b74cd0-5f5f-48aa-9607-c6a65e37d8e0" providerId="ADAL" clId="{9E7238AD-51FB-45B3-86E0-6EBDAC996CA9}" dt="2022-06-13T17:50:57.943" v="14" actId="20577"/>
          <ac:spMkLst>
            <pc:docMk/>
            <pc:sldMk cId="3788425420" sldId="287"/>
            <ac:spMk id="3" creationId="{00000000-0000-0000-0000-000000000000}"/>
          </ac:spMkLst>
        </pc:spChg>
        <pc:spChg chg="del mod">
          <ac:chgData name="Liz Pfohl" userId="41b74cd0-5f5f-48aa-9607-c6a65e37d8e0" providerId="ADAL" clId="{9E7238AD-51FB-45B3-86E0-6EBDAC996CA9}" dt="2022-06-13T17:51:07.603" v="15" actId="478"/>
          <ac:spMkLst>
            <pc:docMk/>
            <pc:sldMk cId="3788425420" sldId="287"/>
            <ac:spMk id="4" creationId="{00000000-0000-0000-0000-000000000000}"/>
          </ac:spMkLst>
        </pc:spChg>
        <pc:spChg chg="add del mod">
          <ac:chgData name="Liz Pfohl" userId="41b74cd0-5f5f-48aa-9607-c6a65e37d8e0" providerId="ADAL" clId="{9E7238AD-51FB-45B3-86E0-6EBDAC996CA9}" dt="2022-06-13T17:51:09.415" v="16" actId="478"/>
          <ac:spMkLst>
            <pc:docMk/>
            <pc:sldMk cId="3788425420" sldId="287"/>
            <ac:spMk id="5" creationId="{84391AD4-0B5E-459D-A633-8B48EE141301}"/>
          </ac:spMkLst>
        </pc:spChg>
      </pc:sldChg>
      <pc:sldChg chg="modSp mod">
        <pc:chgData name="Liz Pfohl" userId="41b74cd0-5f5f-48aa-9607-c6a65e37d8e0" providerId="ADAL" clId="{9E7238AD-51FB-45B3-86E0-6EBDAC996CA9}" dt="2022-06-13T17:51:23.777" v="19"/>
        <pc:sldMkLst>
          <pc:docMk/>
          <pc:sldMk cId="2978067896" sldId="288"/>
        </pc:sldMkLst>
        <pc:spChg chg="mod">
          <ac:chgData name="Liz Pfohl" userId="41b74cd0-5f5f-48aa-9607-c6a65e37d8e0" providerId="ADAL" clId="{9E7238AD-51FB-45B3-86E0-6EBDAC996CA9}" dt="2022-06-13T17:51:23.777" v="19"/>
          <ac:spMkLst>
            <pc:docMk/>
            <pc:sldMk cId="2978067896" sldId="288"/>
            <ac:spMk id="11" creationId="{6827FE86-E7B5-7F41-893A-4A7055659957}"/>
          </ac:spMkLst>
        </pc:spChg>
        <pc:spChg chg="mod">
          <ac:chgData name="Liz Pfohl" userId="41b74cd0-5f5f-48aa-9607-c6a65e37d8e0" providerId="ADAL" clId="{9E7238AD-51FB-45B3-86E0-6EBDAC996CA9}" dt="2022-06-13T17:51:19.038" v="18" actId="20577"/>
          <ac:spMkLst>
            <pc:docMk/>
            <pc:sldMk cId="2978067896" sldId="288"/>
            <ac:spMk id="12" creationId="{A4F9D67B-59F1-49FD-A0D8-A44C88FA1149}"/>
          </ac:spMkLst>
        </pc:spChg>
      </pc:sldChg>
      <pc:sldChg chg="modSp mod modNotesTx">
        <pc:chgData name="Liz Pfohl" userId="41b74cd0-5f5f-48aa-9607-c6a65e37d8e0" providerId="ADAL" clId="{9E7238AD-51FB-45B3-86E0-6EBDAC996CA9}" dt="2022-06-13T17:52:04.929" v="25" actId="6549"/>
        <pc:sldMkLst>
          <pc:docMk/>
          <pc:sldMk cId="3553532412" sldId="289"/>
        </pc:sldMkLst>
        <pc:spChg chg="mod">
          <ac:chgData name="Liz Pfohl" userId="41b74cd0-5f5f-48aa-9607-c6a65e37d8e0" providerId="ADAL" clId="{9E7238AD-51FB-45B3-86E0-6EBDAC996CA9}" dt="2022-06-13T17:51:41.444" v="21"/>
          <ac:spMkLst>
            <pc:docMk/>
            <pc:sldMk cId="3553532412" sldId="289"/>
            <ac:spMk id="12" creationId="{01994B35-2F34-4C89-9691-DD7322482562}"/>
          </ac:spMkLst>
        </pc:spChg>
        <pc:spChg chg="mod">
          <ac:chgData name="Liz Pfohl" userId="41b74cd0-5f5f-48aa-9607-c6a65e37d8e0" providerId="ADAL" clId="{9E7238AD-51FB-45B3-86E0-6EBDAC996CA9}" dt="2022-06-13T17:52:01.611" v="24"/>
          <ac:spMkLst>
            <pc:docMk/>
            <pc:sldMk cId="3553532412" sldId="289"/>
            <ac:spMk id="14" creationId="{D8393861-0B90-4D0E-8159-8B1EB0C7863F}"/>
          </ac:spMkLst>
        </pc:spChg>
      </pc:sldChg>
      <pc:sldChg chg="addSp delSp modSp mod modAnim modNotesTx">
        <pc:chgData name="Liz Pfohl" userId="41b74cd0-5f5f-48aa-9607-c6a65e37d8e0" providerId="ADAL" clId="{9E7238AD-51FB-45B3-86E0-6EBDAC996CA9}" dt="2022-06-13T17:54:52.631" v="41"/>
        <pc:sldMkLst>
          <pc:docMk/>
          <pc:sldMk cId="3504889809" sldId="290"/>
        </pc:sldMkLst>
        <pc:spChg chg="mod">
          <ac:chgData name="Liz Pfohl" userId="41b74cd0-5f5f-48aa-9607-c6a65e37d8e0" providerId="ADAL" clId="{9E7238AD-51FB-45B3-86E0-6EBDAC996CA9}" dt="2022-06-13T17:54:14.337" v="34"/>
          <ac:spMkLst>
            <pc:docMk/>
            <pc:sldMk cId="3504889809" sldId="290"/>
            <ac:spMk id="8" creationId="{1FF4D4FE-4AB0-4514-A770-4D1BD689AEE6}"/>
          </ac:spMkLst>
        </pc:spChg>
        <pc:spChg chg="mod">
          <ac:chgData name="Liz Pfohl" userId="41b74cd0-5f5f-48aa-9607-c6a65e37d8e0" providerId="ADAL" clId="{9E7238AD-51FB-45B3-86E0-6EBDAC996CA9}" dt="2022-06-13T17:54:14.337" v="34"/>
          <ac:spMkLst>
            <pc:docMk/>
            <pc:sldMk cId="3504889809" sldId="290"/>
            <ac:spMk id="9" creationId="{3740A883-B073-4E41-8D7F-2B4BE947EDF1}"/>
          </ac:spMkLst>
        </pc:spChg>
        <pc:spChg chg="add mod">
          <ac:chgData name="Liz Pfohl" userId="41b74cd0-5f5f-48aa-9607-c6a65e37d8e0" providerId="ADAL" clId="{9E7238AD-51FB-45B3-86E0-6EBDAC996CA9}" dt="2022-06-13T17:54:18.007" v="35" actId="1076"/>
          <ac:spMkLst>
            <pc:docMk/>
            <pc:sldMk cId="3504889809" sldId="290"/>
            <ac:spMk id="11" creationId="{3DA84139-8A1D-4D2A-AEE3-D5B38F656102}"/>
          </ac:spMkLst>
        </pc:spChg>
        <pc:spChg chg="add mod">
          <ac:chgData name="Liz Pfohl" userId="41b74cd0-5f5f-48aa-9607-c6a65e37d8e0" providerId="ADAL" clId="{9E7238AD-51FB-45B3-86E0-6EBDAC996CA9}" dt="2022-06-13T17:54:18.007" v="35" actId="1076"/>
          <ac:spMkLst>
            <pc:docMk/>
            <pc:sldMk cId="3504889809" sldId="290"/>
            <ac:spMk id="12" creationId="{58A15667-0AD7-4DEE-9780-CF383AF08D78}"/>
          </ac:spMkLst>
        </pc:spChg>
        <pc:spChg chg="mod">
          <ac:chgData name="Liz Pfohl" userId="41b74cd0-5f5f-48aa-9607-c6a65e37d8e0" providerId="ADAL" clId="{9E7238AD-51FB-45B3-86E0-6EBDAC996CA9}" dt="2022-06-13T17:52:25.487" v="28" actId="20577"/>
          <ac:spMkLst>
            <pc:docMk/>
            <pc:sldMk cId="3504889809" sldId="290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3T17:52:49.561" v="32" actId="113"/>
          <ac:spMkLst>
            <pc:docMk/>
            <pc:sldMk cId="3504889809" sldId="290"/>
            <ac:spMk id="15" creationId="{1549022C-BEA3-2344-AB7B-2EE67DF753EA}"/>
          </ac:spMkLst>
        </pc:spChg>
        <pc:spChg chg="mod">
          <ac:chgData name="Liz Pfohl" userId="41b74cd0-5f5f-48aa-9607-c6a65e37d8e0" providerId="ADAL" clId="{9E7238AD-51FB-45B3-86E0-6EBDAC996CA9}" dt="2022-06-13T17:54:52.631" v="41"/>
          <ac:spMkLst>
            <pc:docMk/>
            <pc:sldMk cId="3504889809" sldId="290"/>
            <ac:spMk id="16" creationId="{D8767CE9-F2AD-48AD-B25B-DF7DBC7AE6E2}"/>
          </ac:spMkLst>
        </pc:spChg>
        <pc:spChg chg="add mod">
          <ac:chgData name="Liz Pfohl" userId="41b74cd0-5f5f-48aa-9607-c6a65e37d8e0" providerId="ADAL" clId="{9E7238AD-51FB-45B3-86E0-6EBDAC996CA9}" dt="2022-06-13T17:54:18.007" v="35" actId="1076"/>
          <ac:spMkLst>
            <pc:docMk/>
            <pc:sldMk cId="3504889809" sldId="290"/>
            <ac:spMk id="17" creationId="{ADD1BF5A-8F16-4DA7-A2D6-32A301C13F05}"/>
          </ac:spMkLst>
        </pc:spChg>
        <pc:spChg chg="add mod">
          <ac:chgData name="Liz Pfohl" userId="41b74cd0-5f5f-48aa-9607-c6a65e37d8e0" providerId="ADAL" clId="{9E7238AD-51FB-45B3-86E0-6EBDAC996CA9}" dt="2022-06-13T17:54:18.007" v="35" actId="1076"/>
          <ac:spMkLst>
            <pc:docMk/>
            <pc:sldMk cId="3504889809" sldId="290"/>
            <ac:spMk id="19" creationId="{A92932B1-9882-4682-B442-ACFE0702E4A5}"/>
          </ac:spMkLst>
        </pc:spChg>
        <pc:grpChg chg="add mod">
          <ac:chgData name="Liz Pfohl" userId="41b74cd0-5f5f-48aa-9607-c6a65e37d8e0" providerId="ADAL" clId="{9E7238AD-51FB-45B3-86E0-6EBDAC996CA9}" dt="2022-06-13T17:54:18.007" v="35" actId="1076"/>
          <ac:grpSpMkLst>
            <pc:docMk/>
            <pc:sldMk cId="3504889809" sldId="290"/>
            <ac:grpSpMk id="7" creationId="{00F75633-C7A4-43B1-88FC-7295A16F4F28}"/>
          </ac:grpSpMkLst>
        </pc:grpChg>
        <pc:picChg chg="del">
          <ac:chgData name="Liz Pfohl" userId="41b74cd0-5f5f-48aa-9607-c6a65e37d8e0" providerId="ADAL" clId="{9E7238AD-51FB-45B3-86E0-6EBDAC996CA9}" dt="2022-06-13T17:54:12.610" v="33" actId="478"/>
          <ac:picMkLst>
            <pc:docMk/>
            <pc:sldMk cId="3504889809" sldId="290"/>
            <ac:picMk id="14" creationId="{A0AC7E50-DC4B-4AB8-98A5-1F1F9C5A60F7}"/>
          </ac:picMkLst>
        </pc:picChg>
        <pc:cxnChg chg="add mod">
          <ac:chgData name="Liz Pfohl" userId="41b74cd0-5f5f-48aa-9607-c6a65e37d8e0" providerId="ADAL" clId="{9E7238AD-51FB-45B3-86E0-6EBDAC996CA9}" dt="2022-06-13T17:54:18.007" v="35" actId="1076"/>
          <ac:cxnSpMkLst>
            <pc:docMk/>
            <pc:sldMk cId="3504889809" sldId="290"/>
            <ac:cxnSpMk id="10" creationId="{C014453B-EA5A-411A-A534-36959FFDA28B}"/>
          </ac:cxnSpMkLst>
        </pc:cxnChg>
        <pc:cxnChg chg="add mod">
          <ac:chgData name="Liz Pfohl" userId="41b74cd0-5f5f-48aa-9607-c6a65e37d8e0" providerId="ADAL" clId="{9E7238AD-51FB-45B3-86E0-6EBDAC996CA9}" dt="2022-06-13T17:54:18.007" v="35" actId="1076"/>
          <ac:cxnSpMkLst>
            <pc:docMk/>
            <pc:sldMk cId="3504889809" sldId="290"/>
            <ac:cxnSpMk id="18" creationId="{93D7947F-F07E-42B7-B576-C3F3225AFBC3}"/>
          </ac:cxnSpMkLst>
        </pc:cxnChg>
      </pc:sldChg>
      <pc:sldChg chg="addSp delSp modSp mod modNotesTx">
        <pc:chgData name="Liz Pfohl" userId="41b74cd0-5f5f-48aa-9607-c6a65e37d8e0" providerId="ADAL" clId="{9E7238AD-51FB-45B3-86E0-6EBDAC996CA9}" dt="2022-06-13T17:57:16.551" v="59" actId="1076"/>
        <pc:sldMkLst>
          <pc:docMk/>
          <pc:sldMk cId="2481106283" sldId="291"/>
        </pc:sldMkLst>
        <pc:spChg chg="mod">
          <ac:chgData name="Liz Pfohl" userId="41b74cd0-5f5f-48aa-9607-c6a65e37d8e0" providerId="ADAL" clId="{9E7238AD-51FB-45B3-86E0-6EBDAC996CA9}" dt="2022-06-13T17:56:55.688" v="55" actId="1076"/>
          <ac:spMkLst>
            <pc:docMk/>
            <pc:sldMk cId="2481106283" sldId="291"/>
            <ac:spMk id="3" creationId="{9BADF5F6-E3B3-41F7-A29B-F50676A457C6}"/>
          </ac:spMkLst>
        </pc:spChg>
        <pc:spChg chg="add mod">
          <ac:chgData name="Liz Pfohl" userId="41b74cd0-5f5f-48aa-9607-c6a65e37d8e0" providerId="ADAL" clId="{9E7238AD-51FB-45B3-86E0-6EBDAC996CA9}" dt="2022-06-13T17:55:39.149" v="50" actId="1076"/>
          <ac:spMkLst>
            <pc:docMk/>
            <pc:sldMk cId="2481106283" sldId="291"/>
            <ac:spMk id="9" creationId="{638E626E-8A23-4A3F-8EE2-A14CA398503B}"/>
          </ac:spMkLst>
        </pc:spChg>
        <pc:spChg chg="add mod">
          <ac:chgData name="Liz Pfohl" userId="41b74cd0-5f5f-48aa-9607-c6a65e37d8e0" providerId="ADAL" clId="{9E7238AD-51FB-45B3-86E0-6EBDAC996CA9}" dt="2022-06-13T17:55:39.149" v="50" actId="1076"/>
          <ac:spMkLst>
            <pc:docMk/>
            <pc:sldMk cId="2481106283" sldId="291"/>
            <ac:spMk id="10" creationId="{42A51093-51B9-410C-958D-0BF122053F7A}"/>
          </ac:spMkLst>
        </pc:spChg>
        <pc:spChg chg="add mod">
          <ac:chgData name="Liz Pfohl" userId="41b74cd0-5f5f-48aa-9607-c6a65e37d8e0" providerId="ADAL" clId="{9E7238AD-51FB-45B3-86E0-6EBDAC996CA9}" dt="2022-06-13T17:55:39.149" v="50" actId="1076"/>
          <ac:spMkLst>
            <pc:docMk/>
            <pc:sldMk cId="2481106283" sldId="291"/>
            <ac:spMk id="11" creationId="{C91138E2-EB47-4D51-8C42-65E0C4451420}"/>
          </ac:spMkLst>
        </pc:spChg>
        <pc:spChg chg="add mod">
          <ac:chgData name="Liz Pfohl" userId="41b74cd0-5f5f-48aa-9607-c6a65e37d8e0" providerId="ADAL" clId="{9E7238AD-51FB-45B3-86E0-6EBDAC996CA9}" dt="2022-06-13T17:55:39.149" v="50" actId="1076"/>
          <ac:spMkLst>
            <pc:docMk/>
            <pc:sldMk cId="2481106283" sldId="291"/>
            <ac:spMk id="12" creationId="{82F51D4E-AB2C-45A2-B2BF-8208BBB2D025}"/>
          </ac:spMkLst>
        </pc:spChg>
        <pc:spChg chg="mod">
          <ac:chgData name="Liz Pfohl" userId="41b74cd0-5f5f-48aa-9607-c6a65e37d8e0" providerId="ADAL" clId="{9E7238AD-51FB-45B3-86E0-6EBDAC996CA9}" dt="2022-06-13T17:55:13.795" v="44" actId="20577"/>
          <ac:spMkLst>
            <pc:docMk/>
            <pc:sldMk cId="2481106283" sldId="291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3T17:55:26.731" v="47"/>
          <ac:spMkLst>
            <pc:docMk/>
            <pc:sldMk cId="2481106283" sldId="291"/>
            <ac:spMk id="15" creationId="{1549022C-BEA3-2344-AB7B-2EE67DF753EA}"/>
          </ac:spMkLst>
        </pc:spChg>
        <pc:spChg chg="mod">
          <ac:chgData name="Liz Pfohl" userId="41b74cd0-5f5f-48aa-9607-c6a65e37d8e0" providerId="ADAL" clId="{9E7238AD-51FB-45B3-86E0-6EBDAC996CA9}" dt="2022-06-13T17:57:16.551" v="59" actId="1076"/>
          <ac:spMkLst>
            <pc:docMk/>
            <pc:sldMk cId="2481106283" sldId="291"/>
            <ac:spMk id="16" creationId="{D8767CE9-F2AD-48AD-B25B-DF7DBC7AE6E2}"/>
          </ac:spMkLst>
        </pc:spChg>
        <pc:spChg chg="add mod">
          <ac:chgData name="Liz Pfohl" userId="41b74cd0-5f5f-48aa-9607-c6a65e37d8e0" providerId="ADAL" clId="{9E7238AD-51FB-45B3-86E0-6EBDAC996CA9}" dt="2022-06-13T17:55:55.860" v="51" actId="207"/>
          <ac:spMkLst>
            <pc:docMk/>
            <pc:sldMk cId="2481106283" sldId="291"/>
            <ac:spMk id="17" creationId="{1ACCC8B0-C32A-4A9C-A7E7-C124B785FB1A}"/>
          </ac:spMkLst>
        </pc:spChg>
        <pc:spChg chg="add mod">
          <ac:chgData name="Liz Pfohl" userId="41b74cd0-5f5f-48aa-9607-c6a65e37d8e0" providerId="ADAL" clId="{9E7238AD-51FB-45B3-86E0-6EBDAC996CA9}" dt="2022-06-13T17:55:39.149" v="50" actId="1076"/>
          <ac:spMkLst>
            <pc:docMk/>
            <pc:sldMk cId="2481106283" sldId="291"/>
            <ac:spMk id="18" creationId="{667A8349-1161-4EA7-A479-15DA6FA40B65}"/>
          </ac:spMkLst>
        </pc:spChg>
        <pc:picChg chg="del">
          <ac:chgData name="Liz Pfohl" userId="41b74cd0-5f5f-48aa-9607-c6a65e37d8e0" providerId="ADAL" clId="{9E7238AD-51FB-45B3-86E0-6EBDAC996CA9}" dt="2022-06-13T17:55:33.610" v="48" actId="478"/>
          <ac:picMkLst>
            <pc:docMk/>
            <pc:sldMk cId="2481106283" sldId="291"/>
            <ac:picMk id="7" creationId="{3632881C-2202-4BF2-A9DF-308A71547499}"/>
          </ac:picMkLst>
        </pc:picChg>
        <pc:cxnChg chg="add mod">
          <ac:chgData name="Liz Pfohl" userId="41b74cd0-5f5f-48aa-9607-c6a65e37d8e0" providerId="ADAL" clId="{9E7238AD-51FB-45B3-86E0-6EBDAC996CA9}" dt="2022-06-13T17:55:39.149" v="50" actId="1076"/>
          <ac:cxnSpMkLst>
            <pc:docMk/>
            <pc:sldMk cId="2481106283" sldId="291"/>
            <ac:cxnSpMk id="8" creationId="{171B19DE-CF4F-4D50-B6E0-D4652BC8B116}"/>
          </ac:cxnSpMkLst>
        </pc:cxnChg>
        <pc:cxnChg chg="add mod">
          <ac:chgData name="Liz Pfohl" userId="41b74cd0-5f5f-48aa-9607-c6a65e37d8e0" providerId="ADAL" clId="{9E7238AD-51FB-45B3-86E0-6EBDAC996CA9}" dt="2022-06-13T17:55:39.149" v="50" actId="1076"/>
          <ac:cxnSpMkLst>
            <pc:docMk/>
            <pc:sldMk cId="2481106283" sldId="291"/>
            <ac:cxnSpMk id="14" creationId="{EA0BA404-E319-472C-A28D-0304B8027858}"/>
          </ac:cxnSpMkLst>
        </pc:cxnChg>
      </pc:sldChg>
      <pc:sldChg chg="addSp delSp modSp mod modNotesTx">
        <pc:chgData name="Liz Pfohl" userId="41b74cd0-5f5f-48aa-9607-c6a65e37d8e0" providerId="ADAL" clId="{9E7238AD-51FB-45B3-86E0-6EBDAC996CA9}" dt="2022-06-16T14:23:13.135" v="76" actId="1076"/>
        <pc:sldMkLst>
          <pc:docMk/>
          <pc:sldMk cId="4013033996" sldId="292"/>
        </pc:sldMkLst>
        <pc:spChg chg="add mod">
          <ac:chgData name="Liz Pfohl" userId="41b74cd0-5f5f-48aa-9607-c6a65e37d8e0" providerId="ADAL" clId="{9E7238AD-51FB-45B3-86E0-6EBDAC996CA9}" dt="2022-06-16T14:22:43.928" v="68"/>
          <ac:spMkLst>
            <pc:docMk/>
            <pc:sldMk cId="4013033996" sldId="292"/>
            <ac:spMk id="8" creationId="{6CD181AB-4DD2-495B-B97E-26110F9937BB}"/>
          </ac:spMkLst>
        </pc:spChg>
        <pc:spChg chg="add mod">
          <ac:chgData name="Liz Pfohl" userId="41b74cd0-5f5f-48aa-9607-c6a65e37d8e0" providerId="ADAL" clId="{9E7238AD-51FB-45B3-86E0-6EBDAC996CA9}" dt="2022-06-16T14:22:43.928" v="68"/>
          <ac:spMkLst>
            <pc:docMk/>
            <pc:sldMk cId="4013033996" sldId="292"/>
            <ac:spMk id="9" creationId="{ACF8A3F1-1D04-41DC-9C61-BC8D9D1FAD4B}"/>
          </ac:spMkLst>
        </pc:spChg>
        <pc:spChg chg="del">
          <ac:chgData name="Liz Pfohl" userId="41b74cd0-5f5f-48aa-9607-c6a65e37d8e0" providerId="ADAL" clId="{9E7238AD-51FB-45B3-86E0-6EBDAC996CA9}" dt="2022-06-16T14:22:40.803" v="67" actId="478"/>
          <ac:spMkLst>
            <pc:docMk/>
            <pc:sldMk cId="4013033996" sldId="292"/>
            <ac:spMk id="11" creationId="{72A11F33-CD51-4B4B-BD7E-234B108F2141}"/>
          </ac:spMkLst>
        </pc:spChg>
        <pc:spChg chg="mod">
          <ac:chgData name="Liz Pfohl" userId="41b74cd0-5f5f-48aa-9607-c6a65e37d8e0" providerId="ADAL" clId="{9E7238AD-51FB-45B3-86E0-6EBDAC996CA9}" dt="2022-06-16T14:22:56.349" v="73" actId="20577"/>
          <ac:spMkLst>
            <pc:docMk/>
            <pc:sldMk cId="4013033996" sldId="292"/>
            <ac:spMk id="12" creationId="{E90A24E9-008A-4C73-8DBA-9102BDD835F1}"/>
          </ac:spMkLst>
        </pc:spChg>
        <pc:spChg chg="mod">
          <ac:chgData name="Liz Pfohl" userId="41b74cd0-5f5f-48aa-9607-c6a65e37d8e0" providerId="ADAL" clId="{9E7238AD-51FB-45B3-86E0-6EBDAC996CA9}" dt="2022-06-13T17:57:52.133" v="62" actId="20577"/>
          <ac:spMkLst>
            <pc:docMk/>
            <pc:sldMk cId="4013033996" sldId="292"/>
            <ac:spMk id="13" creationId="{CAF9893A-F7E9-4FF6-B96A-9683AE945011}"/>
          </ac:spMkLst>
        </pc:spChg>
        <pc:spChg chg="add del mod">
          <ac:chgData name="Liz Pfohl" userId="41b74cd0-5f5f-48aa-9607-c6a65e37d8e0" providerId="ADAL" clId="{9E7238AD-51FB-45B3-86E0-6EBDAC996CA9}" dt="2022-06-16T14:22:58.138" v="74" actId="478"/>
          <ac:spMkLst>
            <pc:docMk/>
            <pc:sldMk cId="4013033996" sldId="292"/>
            <ac:spMk id="14" creationId="{70EE082E-7444-44B8-A27C-4701A017699C}"/>
          </ac:spMkLst>
        </pc:spChg>
        <pc:graphicFrameChg chg="add mod">
          <ac:chgData name="Liz Pfohl" userId="41b74cd0-5f5f-48aa-9607-c6a65e37d8e0" providerId="ADAL" clId="{9E7238AD-51FB-45B3-86E0-6EBDAC996CA9}" dt="2022-06-16T14:23:13.135" v="76" actId="1076"/>
          <ac:graphicFrameMkLst>
            <pc:docMk/>
            <pc:sldMk cId="4013033996" sldId="292"/>
            <ac:graphicFrameMk id="6" creationId="{4E4453D1-3279-41DA-9171-F81625A3C6EE}"/>
          </ac:graphicFrameMkLst>
        </pc:graphicFrameChg>
        <pc:graphicFrameChg chg="add del">
          <ac:chgData name="Liz Pfohl" userId="41b74cd0-5f5f-48aa-9607-c6a65e37d8e0" providerId="ADAL" clId="{9E7238AD-51FB-45B3-86E0-6EBDAC996CA9}" dt="2022-06-16T14:22:39.767" v="66" actId="478"/>
          <ac:graphicFrameMkLst>
            <pc:docMk/>
            <pc:sldMk cId="4013033996" sldId="292"/>
            <ac:graphicFrameMk id="10" creationId="{6D815A44-1B52-4119-BD59-1918BE40FA50}"/>
          </ac:graphicFrameMkLst>
        </pc:graphicFrameChg>
        <pc:picChg chg="add del mod">
          <ac:chgData name="Liz Pfohl" userId="41b74cd0-5f5f-48aa-9607-c6a65e37d8e0" providerId="ADAL" clId="{9E7238AD-51FB-45B3-86E0-6EBDAC996CA9}" dt="2022-06-16T14:22:46.491" v="69" actId="478"/>
          <ac:picMkLst>
            <pc:docMk/>
            <pc:sldMk cId="4013033996" sldId="292"/>
            <ac:picMk id="7" creationId="{B0F70A07-D2E6-4567-824B-8D174A7A1A91}"/>
          </ac:picMkLst>
        </pc:picChg>
      </pc:sldChg>
      <pc:sldChg chg="addSp delSp modSp mod delCm modNotesTx">
        <pc:chgData name="Liz Pfohl" userId="41b74cd0-5f5f-48aa-9607-c6a65e37d8e0" providerId="ADAL" clId="{9E7238AD-51FB-45B3-86E0-6EBDAC996CA9}" dt="2022-06-16T14:24:27.403" v="88" actId="478"/>
        <pc:sldMkLst>
          <pc:docMk/>
          <pc:sldMk cId="2556061240" sldId="293"/>
        </pc:sldMkLst>
        <pc:spChg chg="mod">
          <ac:chgData name="Liz Pfohl" userId="41b74cd0-5f5f-48aa-9607-c6a65e37d8e0" providerId="ADAL" clId="{9E7238AD-51FB-45B3-86E0-6EBDAC996CA9}" dt="2022-06-16T14:24:18.927" v="86" actId="1076"/>
          <ac:spMkLst>
            <pc:docMk/>
            <pc:sldMk cId="2556061240" sldId="293"/>
            <ac:spMk id="7" creationId="{7382EDBA-BFE3-45A2-8E1F-2F8211BA493F}"/>
          </ac:spMkLst>
        </pc:spChg>
        <pc:spChg chg="del">
          <ac:chgData name="Liz Pfohl" userId="41b74cd0-5f5f-48aa-9607-c6a65e37d8e0" providerId="ADAL" clId="{9E7238AD-51FB-45B3-86E0-6EBDAC996CA9}" dt="2022-06-16T14:24:27.403" v="88" actId="478"/>
          <ac:spMkLst>
            <pc:docMk/>
            <pc:sldMk cId="2556061240" sldId="293"/>
            <ac:spMk id="12" creationId="{E90A24E9-008A-4C73-8DBA-9102BDD835F1}"/>
          </ac:spMkLst>
        </pc:spChg>
        <pc:spChg chg="mod">
          <ac:chgData name="Liz Pfohl" userId="41b74cd0-5f5f-48aa-9607-c6a65e37d8e0" providerId="ADAL" clId="{9E7238AD-51FB-45B3-86E0-6EBDAC996CA9}" dt="2022-06-16T14:23:48.819" v="80" actId="20577"/>
          <ac:spMkLst>
            <pc:docMk/>
            <pc:sldMk cId="2556061240" sldId="293"/>
            <ac:spMk id="13" creationId="{CAF9893A-F7E9-4FF6-B96A-9683AE945011}"/>
          </ac:spMkLst>
        </pc:spChg>
        <pc:graphicFrameChg chg="add mod modGraphic">
          <ac:chgData name="Liz Pfohl" userId="41b74cd0-5f5f-48aa-9607-c6a65e37d8e0" providerId="ADAL" clId="{9E7238AD-51FB-45B3-86E0-6EBDAC996CA9}" dt="2022-06-16T14:24:07.512" v="83" actId="207"/>
          <ac:graphicFrameMkLst>
            <pc:docMk/>
            <pc:sldMk cId="2556061240" sldId="293"/>
            <ac:graphicFrameMk id="6" creationId="{848DCECC-6CDD-4FE5-A9EA-5DCBB48EB0C8}"/>
          </ac:graphicFrameMkLst>
        </pc:graphicFrameChg>
        <pc:graphicFrameChg chg="del">
          <ac:chgData name="Liz Pfohl" userId="41b74cd0-5f5f-48aa-9607-c6a65e37d8e0" providerId="ADAL" clId="{9E7238AD-51FB-45B3-86E0-6EBDAC996CA9}" dt="2022-06-16T14:23:55.783" v="81" actId="478"/>
          <ac:graphicFrameMkLst>
            <pc:docMk/>
            <pc:sldMk cId="2556061240" sldId="293"/>
            <ac:graphicFrameMk id="8" creationId="{B3E1B502-F578-4853-AEFB-194B4EA1F766}"/>
          </ac:graphicFrameMkLst>
        </pc:graphicFrameChg>
      </pc:sldChg>
      <pc:sldChg chg="modSp mod modNotesTx">
        <pc:chgData name="Liz Pfohl" userId="41b74cd0-5f5f-48aa-9607-c6a65e37d8e0" providerId="ADAL" clId="{9E7238AD-51FB-45B3-86E0-6EBDAC996CA9}" dt="2022-06-16T14:26:15.243" v="110" actId="6549"/>
        <pc:sldMkLst>
          <pc:docMk/>
          <pc:sldMk cId="689043860" sldId="294"/>
        </pc:sldMkLst>
        <pc:spChg chg="mod">
          <ac:chgData name="Liz Pfohl" userId="41b74cd0-5f5f-48aa-9607-c6a65e37d8e0" providerId="ADAL" clId="{9E7238AD-51FB-45B3-86E0-6EBDAC996CA9}" dt="2022-06-16T14:24:53.078" v="94"/>
          <ac:spMkLst>
            <pc:docMk/>
            <pc:sldMk cId="689043860" sldId="294"/>
            <ac:spMk id="10" creationId="{7C58F7E6-C85C-46A7-8CCE-48BA66D3FA91}"/>
          </ac:spMkLst>
        </pc:spChg>
        <pc:spChg chg="mod">
          <ac:chgData name="Liz Pfohl" userId="41b74cd0-5f5f-48aa-9607-c6a65e37d8e0" providerId="ADAL" clId="{9E7238AD-51FB-45B3-86E0-6EBDAC996CA9}" dt="2022-06-16T14:25:04.762" v="97" actId="1076"/>
          <ac:spMkLst>
            <pc:docMk/>
            <pc:sldMk cId="689043860" sldId="294"/>
            <ac:spMk id="11" creationId="{BA174CAE-CE28-4CA6-8AB4-09538B04E610}"/>
          </ac:spMkLst>
        </pc:spChg>
        <pc:spChg chg="mod">
          <ac:chgData name="Liz Pfohl" userId="41b74cd0-5f5f-48aa-9607-c6a65e37d8e0" providerId="ADAL" clId="{9E7238AD-51FB-45B3-86E0-6EBDAC996CA9}" dt="2022-06-16T14:26:11.529" v="109"/>
          <ac:spMkLst>
            <pc:docMk/>
            <pc:sldMk cId="689043860" sldId="294"/>
            <ac:spMk id="12" creationId="{E90A24E9-008A-4C73-8DBA-9102BDD835F1}"/>
          </ac:spMkLst>
        </pc:spChg>
        <pc:spChg chg="mod">
          <ac:chgData name="Liz Pfohl" userId="41b74cd0-5f5f-48aa-9607-c6a65e37d8e0" providerId="ADAL" clId="{9E7238AD-51FB-45B3-86E0-6EBDAC996CA9}" dt="2022-06-16T14:24:47.364" v="91" actId="20577"/>
          <ac:spMkLst>
            <pc:docMk/>
            <pc:sldMk cId="689043860" sldId="294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25:15.225" v="100" actId="1076"/>
          <ac:spMkLst>
            <pc:docMk/>
            <pc:sldMk cId="689043860" sldId="294"/>
            <ac:spMk id="14" creationId="{97B08D77-7126-4D83-A5D0-3E9D128F9C6A}"/>
          </ac:spMkLst>
        </pc:spChg>
        <pc:spChg chg="mod">
          <ac:chgData name="Liz Pfohl" userId="41b74cd0-5f5f-48aa-9607-c6a65e37d8e0" providerId="ADAL" clId="{9E7238AD-51FB-45B3-86E0-6EBDAC996CA9}" dt="2022-06-16T14:25:43.578" v="104"/>
          <ac:spMkLst>
            <pc:docMk/>
            <pc:sldMk cId="689043860" sldId="294"/>
            <ac:spMk id="15" creationId="{A56D6CF1-DE23-4292-B66C-F1A4618B8B01}"/>
          </ac:spMkLst>
        </pc:spChg>
        <pc:spChg chg="mod">
          <ac:chgData name="Liz Pfohl" userId="41b74cd0-5f5f-48aa-9607-c6a65e37d8e0" providerId="ADAL" clId="{9E7238AD-51FB-45B3-86E0-6EBDAC996CA9}" dt="2022-06-16T14:25:50.679" v="105"/>
          <ac:spMkLst>
            <pc:docMk/>
            <pc:sldMk cId="689043860" sldId="294"/>
            <ac:spMk id="16" creationId="{7EA8B50F-A96C-4244-AF0F-539CF4A565D0}"/>
          </ac:spMkLst>
        </pc:spChg>
        <pc:spChg chg="mod">
          <ac:chgData name="Liz Pfohl" userId="41b74cd0-5f5f-48aa-9607-c6a65e37d8e0" providerId="ADAL" clId="{9E7238AD-51FB-45B3-86E0-6EBDAC996CA9}" dt="2022-06-16T14:26:05.929" v="108"/>
          <ac:spMkLst>
            <pc:docMk/>
            <pc:sldMk cId="689043860" sldId="294"/>
            <ac:spMk id="17" creationId="{0C0A0D7B-2157-456B-AEA2-0FC274D7E9AC}"/>
          </ac:spMkLst>
        </pc:spChg>
      </pc:sldChg>
      <pc:sldChg chg="modSp mod modNotesTx">
        <pc:chgData name="Liz Pfohl" userId="41b74cd0-5f5f-48aa-9607-c6a65e37d8e0" providerId="ADAL" clId="{9E7238AD-51FB-45B3-86E0-6EBDAC996CA9}" dt="2022-06-16T14:28:19.740" v="120" actId="6549"/>
        <pc:sldMkLst>
          <pc:docMk/>
          <pc:sldMk cId="3851529901" sldId="295"/>
        </pc:sldMkLst>
        <pc:spChg chg="mod">
          <ac:chgData name="Liz Pfohl" userId="41b74cd0-5f5f-48aa-9607-c6a65e37d8e0" providerId="ADAL" clId="{9E7238AD-51FB-45B3-86E0-6EBDAC996CA9}" dt="2022-06-16T14:27:53.615" v="115" actId="27636"/>
          <ac:spMkLst>
            <pc:docMk/>
            <pc:sldMk cId="3851529901" sldId="295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28:16.086" v="119" actId="5793"/>
          <ac:spMkLst>
            <pc:docMk/>
            <pc:sldMk cId="3851529901" sldId="295"/>
            <ac:spMk id="19" creationId="{6FF4BB78-F574-4EA1-A5EA-24AAA292034A}"/>
          </ac:spMkLst>
        </pc:spChg>
      </pc:sldChg>
      <pc:sldChg chg="modSp mod modNotesTx">
        <pc:chgData name="Liz Pfohl" userId="41b74cd0-5f5f-48aa-9607-c6a65e37d8e0" providerId="ADAL" clId="{9E7238AD-51FB-45B3-86E0-6EBDAC996CA9}" dt="2022-06-16T14:30:08.012" v="155"/>
        <pc:sldMkLst>
          <pc:docMk/>
          <pc:sldMk cId="148482862" sldId="296"/>
        </pc:sldMkLst>
        <pc:spChg chg="mod">
          <ac:chgData name="Liz Pfohl" userId="41b74cd0-5f5f-48aa-9607-c6a65e37d8e0" providerId="ADAL" clId="{9E7238AD-51FB-45B3-86E0-6EBDAC996CA9}" dt="2022-06-16T14:29:23.030" v="132"/>
          <ac:spMkLst>
            <pc:docMk/>
            <pc:sldMk cId="148482862" sldId="296"/>
            <ac:spMk id="5" creationId="{D3B6EFC0-0504-412A-8B6F-EC3D56580D77}"/>
          </ac:spMkLst>
        </pc:spChg>
        <pc:spChg chg="mod">
          <ac:chgData name="Liz Pfohl" userId="41b74cd0-5f5f-48aa-9607-c6a65e37d8e0" providerId="ADAL" clId="{9E7238AD-51FB-45B3-86E0-6EBDAC996CA9}" dt="2022-06-16T14:29:38.620" v="135" actId="14100"/>
          <ac:spMkLst>
            <pc:docMk/>
            <pc:sldMk cId="148482862" sldId="296"/>
            <ac:spMk id="6" creationId="{70954900-2E5F-4D5A-975C-1271E2018A34}"/>
          </ac:spMkLst>
        </pc:spChg>
        <pc:spChg chg="mod">
          <ac:chgData name="Liz Pfohl" userId="41b74cd0-5f5f-48aa-9607-c6a65e37d8e0" providerId="ADAL" clId="{9E7238AD-51FB-45B3-86E0-6EBDAC996CA9}" dt="2022-06-16T14:29:48.564" v="151"/>
          <ac:spMkLst>
            <pc:docMk/>
            <pc:sldMk cId="148482862" sldId="296"/>
            <ac:spMk id="7" creationId="{9340F19B-ACE8-4C6A-992D-C1AD26B329DB}"/>
          </ac:spMkLst>
        </pc:spChg>
        <pc:spChg chg="mod">
          <ac:chgData name="Liz Pfohl" userId="41b74cd0-5f5f-48aa-9607-c6a65e37d8e0" providerId="ADAL" clId="{9E7238AD-51FB-45B3-86E0-6EBDAC996CA9}" dt="2022-06-16T14:30:03.931" v="154"/>
          <ac:spMkLst>
            <pc:docMk/>
            <pc:sldMk cId="148482862" sldId="296"/>
            <ac:spMk id="8" creationId="{D15A526C-76E3-40FA-B89C-2868C5618BCC}"/>
          </ac:spMkLst>
        </pc:spChg>
        <pc:spChg chg="mod">
          <ac:chgData name="Liz Pfohl" userId="41b74cd0-5f5f-48aa-9607-c6a65e37d8e0" providerId="ADAL" clId="{9E7238AD-51FB-45B3-86E0-6EBDAC996CA9}" dt="2022-06-16T14:28:34.107" v="123" actId="20577"/>
          <ac:spMkLst>
            <pc:docMk/>
            <pc:sldMk cId="148482862" sldId="296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29:16.208" v="131" actId="14100"/>
          <ac:spMkLst>
            <pc:docMk/>
            <pc:sldMk cId="148482862" sldId="296"/>
            <ac:spMk id="16" creationId="{CEA97F8F-76B2-4967-A1E8-71733D3A6F48}"/>
          </ac:spMkLst>
        </pc:spChg>
        <pc:spChg chg="mod">
          <ac:chgData name="Liz Pfohl" userId="41b74cd0-5f5f-48aa-9607-c6a65e37d8e0" providerId="ADAL" clId="{9E7238AD-51FB-45B3-86E0-6EBDAC996CA9}" dt="2022-06-16T14:29:28.894" v="133" actId="14100"/>
          <ac:spMkLst>
            <pc:docMk/>
            <pc:sldMk cId="148482862" sldId="296"/>
            <ac:spMk id="18" creationId="{AEDFBF0A-1158-4EDE-80FF-EE3EE734701B}"/>
          </ac:spMkLst>
        </pc:spChg>
        <pc:spChg chg="mod">
          <ac:chgData name="Liz Pfohl" userId="41b74cd0-5f5f-48aa-9607-c6a65e37d8e0" providerId="ADAL" clId="{9E7238AD-51FB-45B3-86E0-6EBDAC996CA9}" dt="2022-06-16T14:28:59.910" v="128" actId="1076"/>
          <ac:spMkLst>
            <pc:docMk/>
            <pc:sldMk cId="148482862" sldId="296"/>
            <ac:spMk id="19" creationId="{6FF4BB78-F574-4EA1-A5EA-24AAA292034A}"/>
          </ac:spMkLst>
        </pc:spChg>
        <pc:grpChg chg="mod">
          <ac:chgData name="Liz Pfohl" userId="41b74cd0-5f5f-48aa-9607-c6a65e37d8e0" providerId="ADAL" clId="{9E7238AD-51FB-45B3-86E0-6EBDAC996CA9}" dt="2022-06-16T14:29:43.346" v="150" actId="1036"/>
          <ac:grpSpMkLst>
            <pc:docMk/>
            <pc:sldMk cId="148482862" sldId="296"/>
            <ac:grpSpMk id="12" creationId="{C786BC81-4641-446D-98A0-DE7B091D2016}"/>
          </ac:grpSpMkLst>
        </pc:grpChg>
      </pc:sldChg>
      <pc:sldChg chg="modSp mod addCm delCm modCm modNotesTx">
        <pc:chgData name="Liz Pfohl" userId="41b74cd0-5f5f-48aa-9607-c6a65e37d8e0" providerId="ADAL" clId="{9E7238AD-51FB-45B3-86E0-6EBDAC996CA9}" dt="2022-06-16T14:58:21.317" v="438" actId="1592"/>
        <pc:sldMkLst>
          <pc:docMk/>
          <pc:sldMk cId="3809528018" sldId="297"/>
        </pc:sldMkLst>
        <pc:spChg chg="mod">
          <ac:chgData name="Liz Pfohl" userId="41b74cd0-5f5f-48aa-9607-c6a65e37d8e0" providerId="ADAL" clId="{9E7238AD-51FB-45B3-86E0-6EBDAC996CA9}" dt="2022-06-16T14:32:58.766" v="159"/>
          <ac:spMkLst>
            <pc:docMk/>
            <pc:sldMk cId="3809528018" sldId="297"/>
            <ac:spMk id="7" creationId="{7382EDBA-BFE3-45A2-8E1F-2F8211BA493F}"/>
          </ac:spMkLst>
        </pc:spChg>
        <pc:spChg chg="mod">
          <ac:chgData name="Liz Pfohl" userId="41b74cd0-5f5f-48aa-9607-c6a65e37d8e0" providerId="ADAL" clId="{9E7238AD-51FB-45B3-86E0-6EBDAC996CA9}" dt="2022-06-16T14:32:52.138" v="158" actId="20577"/>
          <ac:spMkLst>
            <pc:docMk/>
            <pc:sldMk cId="3809528018" sldId="297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33:41.480" v="165" actId="20577"/>
          <ac:spMkLst>
            <pc:docMk/>
            <pc:sldMk cId="3809528018" sldId="297"/>
            <ac:spMk id="40" creationId="{AD1BD910-7374-4933-8607-DC35DF0A173F}"/>
          </ac:spMkLst>
        </pc:spChg>
        <pc:spChg chg="mod">
          <ac:chgData name="Liz Pfohl" userId="41b74cd0-5f5f-48aa-9607-c6a65e37d8e0" providerId="ADAL" clId="{9E7238AD-51FB-45B3-86E0-6EBDAC996CA9}" dt="2022-06-16T14:33:49.084" v="166"/>
          <ac:spMkLst>
            <pc:docMk/>
            <pc:sldMk cId="3809528018" sldId="297"/>
            <ac:spMk id="41" creationId="{88481F14-A96F-4165-A67B-5B79FA7978C2}"/>
          </ac:spMkLst>
        </pc:spChg>
        <pc:spChg chg="mod">
          <ac:chgData name="Liz Pfohl" userId="41b74cd0-5f5f-48aa-9607-c6a65e37d8e0" providerId="ADAL" clId="{9E7238AD-51FB-45B3-86E0-6EBDAC996CA9}" dt="2022-06-16T14:33:36.134" v="164"/>
          <ac:spMkLst>
            <pc:docMk/>
            <pc:sldMk cId="3809528018" sldId="297"/>
            <ac:spMk id="42" creationId="{AE292128-5ED1-48AA-8422-73D4B471C09D}"/>
          </ac:spMkLst>
        </pc:spChg>
      </pc:sldChg>
      <pc:sldChg chg="modSp mod modNotesTx">
        <pc:chgData name="Liz Pfohl" userId="41b74cd0-5f5f-48aa-9607-c6a65e37d8e0" providerId="ADAL" clId="{9E7238AD-51FB-45B3-86E0-6EBDAC996CA9}" dt="2022-06-16T14:36:03.297" v="203" actId="1076"/>
        <pc:sldMkLst>
          <pc:docMk/>
          <pc:sldMk cId="1164006207" sldId="298"/>
        </pc:sldMkLst>
        <pc:spChg chg="mod">
          <ac:chgData name="Liz Pfohl" userId="41b74cd0-5f5f-48aa-9607-c6a65e37d8e0" providerId="ADAL" clId="{9E7238AD-51FB-45B3-86E0-6EBDAC996CA9}" dt="2022-06-16T14:35:15.118" v="176"/>
          <ac:spMkLst>
            <pc:docMk/>
            <pc:sldMk cId="1164006207" sldId="298"/>
            <ac:spMk id="8" creationId="{827C367D-E0C3-4363-91F2-07E1C2FE11E4}"/>
          </ac:spMkLst>
        </pc:spChg>
        <pc:spChg chg="mod">
          <ac:chgData name="Liz Pfohl" userId="41b74cd0-5f5f-48aa-9607-c6a65e37d8e0" providerId="ADAL" clId="{9E7238AD-51FB-45B3-86E0-6EBDAC996CA9}" dt="2022-06-16T14:34:52.249" v="175" actId="27636"/>
          <ac:spMkLst>
            <pc:docMk/>
            <pc:sldMk cId="1164006207" sldId="298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36:03.297" v="203" actId="1076"/>
          <ac:spMkLst>
            <pc:docMk/>
            <pc:sldMk cId="1164006207" sldId="298"/>
            <ac:spMk id="16" creationId="{D8767CE9-F2AD-48AD-B25B-DF7DBC7AE6E2}"/>
          </ac:spMkLst>
        </pc:spChg>
      </pc:sldChg>
      <pc:sldChg chg="addSp delSp modSp mod modNotesTx">
        <pc:chgData name="Liz Pfohl" userId="41b74cd0-5f5f-48aa-9607-c6a65e37d8e0" providerId="ADAL" clId="{9E7238AD-51FB-45B3-86E0-6EBDAC996CA9}" dt="2022-06-16T14:43:58.464" v="292"/>
        <pc:sldMkLst>
          <pc:docMk/>
          <pc:sldMk cId="798093343" sldId="299"/>
        </pc:sldMkLst>
        <pc:spChg chg="mod">
          <ac:chgData name="Liz Pfohl" userId="41b74cd0-5f5f-48aa-9607-c6a65e37d8e0" providerId="ADAL" clId="{9E7238AD-51FB-45B3-86E0-6EBDAC996CA9}" dt="2022-06-16T14:37:26.919" v="215"/>
          <ac:spMkLst>
            <pc:docMk/>
            <pc:sldMk cId="798093343" sldId="299"/>
            <ac:spMk id="12" creationId="{E90A24E9-008A-4C73-8DBA-9102BDD835F1}"/>
          </ac:spMkLst>
        </pc:spChg>
        <pc:spChg chg="mod">
          <ac:chgData name="Liz Pfohl" userId="41b74cd0-5f5f-48aa-9607-c6a65e37d8e0" providerId="ADAL" clId="{9E7238AD-51FB-45B3-86E0-6EBDAC996CA9}" dt="2022-06-16T14:36:29.209" v="206" actId="20577"/>
          <ac:spMkLst>
            <pc:docMk/>
            <pc:sldMk cId="798093343" sldId="299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37:04.842" v="211" actId="14100"/>
          <ac:spMkLst>
            <pc:docMk/>
            <pc:sldMk cId="798093343" sldId="299"/>
            <ac:spMk id="33" creationId="{1410F59A-25D7-4A4B-AFAD-A8C99438746B}"/>
          </ac:spMkLst>
        </pc:spChg>
        <pc:spChg chg="mod">
          <ac:chgData name="Liz Pfohl" userId="41b74cd0-5f5f-48aa-9607-c6a65e37d8e0" providerId="ADAL" clId="{9E7238AD-51FB-45B3-86E0-6EBDAC996CA9}" dt="2022-06-16T14:37:18.331" v="214" actId="1076"/>
          <ac:spMkLst>
            <pc:docMk/>
            <pc:sldMk cId="798093343" sldId="299"/>
            <ac:spMk id="34" creationId="{CB5AE821-5890-46FE-9679-50DC78794E6E}"/>
          </ac:spMkLst>
        </pc:spChg>
        <pc:graphicFrameChg chg="add mod">
          <ac:chgData name="Liz Pfohl" userId="41b74cd0-5f5f-48aa-9607-c6a65e37d8e0" providerId="ADAL" clId="{9E7238AD-51FB-45B3-86E0-6EBDAC996CA9}" dt="2022-06-16T14:43:58.464" v="292"/>
          <ac:graphicFrameMkLst>
            <pc:docMk/>
            <pc:sldMk cId="798093343" sldId="299"/>
            <ac:graphicFrameMk id="7" creationId="{A053E715-31C9-4EE4-8BB4-EDE8F1E0FB7E}"/>
          </ac:graphicFrameMkLst>
        </pc:graphicFrameChg>
        <pc:graphicFrameChg chg="del">
          <ac:chgData name="Liz Pfohl" userId="41b74cd0-5f5f-48aa-9607-c6a65e37d8e0" providerId="ADAL" clId="{9E7238AD-51FB-45B3-86E0-6EBDAC996CA9}" dt="2022-06-16T14:36:41.319" v="207" actId="478"/>
          <ac:graphicFrameMkLst>
            <pc:docMk/>
            <pc:sldMk cId="798093343" sldId="299"/>
            <ac:graphicFrameMk id="32" creationId="{0CA22736-4FA5-48ED-B831-C9475A0D3521}"/>
          </ac:graphicFrameMkLst>
        </pc:graphicFrameChg>
      </pc:sldChg>
      <pc:sldChg chg="modSp mod modNotesTx">
        <pc:chgData name="Liz Pfohl" userId="41b74cd0-5f5f-48aa-9607-c6a65e37d8e0" providerId="ADAL" clId="{9E7238AD-51FB-45B3-86E0-6EBDAC996CA9}" dt="2022-06-16T14:38:50.161" v="250"/>
        <pc:sldMkLst>
          <pc:docMk/>
          <pc:sldMk cId="1010854595" sldId="300"/>
        </pc:sldMkLst>
        <pc:spChg chg="mod">
          <ac:chgData name="Liz Pfohl" userId="41b74cd0-5f5f-48aa-9607-c6a65e37d8e0" providerId="ADAL" clId="{9E7238AD-51FB-45B3-86E0-6EBDAC996CA9}" dt="2022-06-16T14:38:45.653" v="249"/>
          <ac:spMkLst>
            <pc:docMk/>
            <pc:sldMk cId="1010854595" sldId="300"/>
            <ac:spMk id="9" creationId="{2153FAB2-03D3-4142-B2DE-CC07CAA76A41}"/>
          </ac:spMkLst>
        </pc:spChg>
        <pc:spChg chg="mod">
          <ac:chgData name="Liz Pfohl" userId="41b74cd0-5f5f-48aa-9607-c6a65e37d8e0" providerId="ADAL" clId="{9E7238AD-51FB-45B3-86E0-6EBDAC996CA9}" dt="2022-06-16T14:38:04.353" v="219"/>
          <ac:spMkLst>
            <pc:docMk/>
            <pc:sldMk cId="1010854595" sldId="300"/>
            <ac:spMk id="12" creationId="{01994B35-2F34-4C89-9691-DD7322482562}"/>
          </ac:spMkLst>
        </pc:spChg>
        <pc:spChg chg="mod">
          <ac:chgData name="Liz Pfohl" userId="41b74cd0-5f5f-48aa-9607-c6a65e37d8e0" providerId="ADAL" clId="{9E7238AD-51FB-45B3-86E0-6EBDAC996CA9}" dt="2022-06-16T14:38:37.603" v="242" actId="948"/>
          <ac:spMkLst>
            <pc:docMk/>
            <pc:sldMk cId="1010854595" sldId="300"/>
            <ac:spMk id="14" creationId="{D8393861-0B90-4D0E-8159-8B1EB0C7863F}"/>
          </ac:spMkLst>
        </pc:spChg>
      </pc:sldChg>
      <pc:sldChg chg="modSp mod modNotesTx">
        <pc:chgData name="Liz Pfohl" userId="41b74cd0-5f5f-48aa-9607-c6a65e37d8e0" providerId="ADAL" clId="{9E7238AD-51FB-45B3-86E0-6EBDAC996CA9}" dt="2022-06-16T14:42:05.589" v="276"/>
        <pc:sldMkLst>
          <pc:docMk/>
          <pc:sldMk cId="3333040883" sldId="301"/>
        </pc:sldMkLst>
        <pc:spChg chg="mod">
          <ac:chgData name="Liz Pfohl" userId="41b74cd0-5f5f-48aa-9607-c6a65e37d8e0" providerId="ADAL" clId="{9E7238AD-51FB-45B3-86E0-6EBDAC996CA9}" dt="2022-06-16T14:41:59.221" v="275" actId="1076"/>
          <ac:spMkLst>
            <pc:docMk/>
            <pc:sldMk cId="3333040883" sldId="301"/>
            <ac:spMk id="12" creationId="{E90A24E9-008A-4C73-8DBA-9102BDD835F1}"/>
          </ac:spMkLst>
        </pc:spChg>
        <pc:spChg chg="mod">
          <ac:chgData name="Liz Pfohl" userId="41b74cd0-5f5f-48aa-9607-c6a65e37d8e0" providerId="ADAL" clId="{9E7238AD-51FB-45B3-86E0-6EBDAC996CA9}" dt="2022-06-16T14:39:13.886" v="254" actId="947"/>
          <ac:spMkLst>
            <pc:docMk/>
            <pc:sldMk cId="3333040883" sldId="301"/>
            <ac:spMk id="13" creationId="{CAF9893A-F7E9-4FF6-B96A-9683AE945011}"/>
          </ac:spMkLst>
        </pc:spChg>
        <pc:graphicFrameChg chg="mod modGraphic">
          <ac:chgData name="Liz Pfohl" userId="41b74cd0-5f5f-48aa-9607-c6a65e37d8e0" providerId="ADAL" clId="{9E7238AD-51FB-45B3-86E0-6EBDAC996CA9}" dt="2022-06-16T14:41:49.782" v="273" actId="14100"/>
          <ac:graphicFrameMkLst>
            <pc:docMk/>
            <pc:sldMk cId="3333040883" sldId="301"/>
            <ac:graphicFrameMk id="7" creationId="{45878D3A-63CB-471D-A45C-2D7F933369BF}"/>
          </ac:graphicFrameMkLst>
        </pc:graphicFrameChg>
      </pc:sldChg>
      <pc:sldChg chg="addSp delSp modSp mod modNotesTx">
        <pc:chgData name="Liz Pfohl" userId="41b74cd0-5f5f-48aa-9607-c6a65e37d8e0" providerId="ADAL" clId="{9E7238AD-51FB-45B3-86E0-6EBDAC996CA9}" dt="2022-06-16T14:43:36.238" v="291"/>
        <pc:sldMkLst>
          <pc:docMk/>
          <pc:sldMk cId="4024196185" sldId="302"/>
        </pc:sldMkLst>
        <pc:spChg chg="mod">
          <ac:chgData name="Liz Pfohl" userId="41b74cd0-5f5f-48aa-9607-c6a65e37d8e0" providerId="ADAL" clId="{9E7238AD-51FB-45B3-86E0-6EBDAC996CA9}" dt="2022-06-16T14:42:59.438" v="284" actId="14100"/>
          <ac:spMkLst>
            <pc:docMk/>
            <pc:sldMk cId="4024196185" sldId="302"/>
            <ac:spMk id="6" creationId="{771338DF-EF56-4D5D-9978-71392EA0FDA8}"/>
          </ac:spMkLst>
        </pc:spChg>
        <pc:spChg chg="mod">
          <ac:chgData name="Liz Pfohl" userId="41b74cd0-5f5f-48aa-9607-c6a65e37d8e0" providerId="ADAL" clId="{9E7238AD-51FB-45B3-86E0-6EBDAC996CA9}" dt="2022-06-16T14:43:10.069" v="286" actId="14100"/>
          <ac:spMkLst>
            <pc:docMk/>
            <pc:sldMk cId="4024196185" sldId="302"/>
            <ac:spMk id="8" creationId="{2368B743-4767-46F5-B435-CE72CDC29098}"/>
          </ac:spMkLst>
        </pc:spChg>
        <pc:spChg chg="mod">
          <ac:chgData name="Liz Pfohl" userId="41b74cd0-5f5f-48aa-9607-c6a65e37d8e0" providerId="ADAL" clId="{9E7238AD-51FB-45B3-86E0-6EBDAC996CA9}" dt="2022-06-16T14:43:22.961" v="289" actId="1076"/>
          <ac:spMkLst>
            <pc:docMk/>
            <pc:sldMk cId="4024196185" sldId="302"/>
            <ac:spMk id="12" creationId="{E90A24E9-008A-4C73-8DBA-9102BDD835F1}"/>
          </ac:spMkLst>
        </pc:spChg>
        <pc:spChg chg="mod">
          <ac:chgData name="Liz Pfohl" userId="41b74cd0-5f5f-48aa-9607-c6a65e37d8e0" providerId="ADAL" clId="{9E7238AD-51FB-45B3-86E0-6EBDAC996CA9}" dt="2022-06-16T14:42:31.586" v="280" actId="20577"/>
          <ac:spMkLst>
            <pc:docMk/>
            <pc:sldMk cId="4024196185" sldId="302"/>
            <ac:spMk id="13" creationId="{CAF9893A-F7E9-4FF6-B96A-9683AE945011}"/>
          </ac:spMkLst>
        </pc:spChg>
        <pc:graphicFrameChg chg="del">
          <ac:chgData name="Liz Pfohl" userId="41b74cd0-5f5f-48aa-9607-c6a65e37d8e0" providerId="ADAL" clId="{9E7238AD-51FB-45B3-86E0-6EBDAC996CA9}" dt="2022-06-16T14:42:41.657" v="281" actId="478"/>
          <ac:graphicFrameMkLst>
            <pc:docMk/>
            <pc:sldMk cId="4024196185" sldId="302"/>
            <ac:graphicFrameMk id="5" creationId="{BFF0FF7C-3C36-4F68-BC68-4AF7CB83C855}"/>
          </ac:graphicFrameMkLst>
        </pc:graphicFrameChg>
        <pc:graphicFrameChg chg="add mod">
          <ac:chgData name="Liz Pfohl" userId="41b74cd0-5f5f-48aa-9607-c6a65e37d8e0" providerId="ADAL" clId="{9E7238AD-51FB-45B3-86E0-6EBDAC996CA9}" dt="2022-06-16T14:43:36.238" v="291"/>
          <ac:graphicFrameMkLst>
            <pc:docMk/>
            <pc:sldMk cId="4024196185" sldId="302"/>
            <ac:graphicFrameMk id="7" creationId="{449025E6-5D39-4455-B588-ACE19C224EDD}"/>
          </ac:graphicFrameMkLst>
        </pc:graphicFrameChg>
      </pc:sldChg>
      <pc:sldChg chg="addSp delSp modSp mod modNotesTx">
        <pc:chgData name="Liz Pfohl" userId="41b74cd0-5f5f-48aa-9607-c6a65e37d8e0" providerId="ADAL" clId="{9E7238AD-51FB-45B3-86E0-6EBDAC996CA9}" dt="2022-06-16T14:45:44.624" v="309" actId="1076"/>
        <pc:sldMkLst>
          <pc:docMk/>
          <pc:sldMk cId="2571039211" sldId="303"/>
        </pc:sldMkLst>
        <pc:spChg chg="add mod">
          <ac:chgData name="Liz Pfohl" userId="41b74cd0-5f5f-48aa-9607-c6a65e37d8e0" providerId="ADAL" clId="{9E7238AD-51FB-45B3-86E0-6EBDAC996CA9}" dt="2022-06-16T14:44:56.009" v="298" actId="1076"/>
          <ac:spMkLst>
            <pc:docMk/>
            <pc:sldMk cId="2571039211" sldId="303"/>
            <ac:spMk id="6" creationId="{7F5D0086-CD7B-462F-9C64-A68F24ADAC5D}"/>
          </ac:spMkLst>
        </pc:spChg>
        <pc:spChg chg="add mod">
          <ac:chgData name="Liz Pfohl" userId="41b74cd0-5f5f-48aa-9607-c6a65e37d8e0" providerId="ADAL" clId="{9E7238AD-51FB-45B3-86E0-6EBDAC996CA9}" dt="2022-06-16T14:44:56.009" v="298" actId="1076"/>
          <ac:spMkLst>
            <pc:docMk/>
            <pc:sldMk cId="2571039211" sldId="303"/>
            <ac:spMk id="9" creationId="{1BED5A74-0077-470C-8B57-056AB379FE37}"/>
          </ac:spMkLst>
        </pc:spChg>
        <pc:spChg chg="add mod">
          <ac:chgData name="Liz Pfohl" userId="41b74cd0-5f5f-48aa-9607-c6a65e37d8e0" providerId="ADAL" clId="{9E7238AD-51FB-45B3-86E0-6EBDAC996CA9}" dt="2022-06-16T14:44:56.009" v="298" actId="1076"/>
          <ac:spMkLst>
            <pc:docMk/>
            <pc:sldMk cId="2571039211" sldId="303"/>
            <ac:spMk id="11" creationId="{016904E9-6D21-4E9D-9F42-6E213F665A36}"/>
          </ac:spMkLst>
        </pc:spChg>
        <pc:spChg chg="add mod">
          <ac:chgData name="Liz Pfohl" userId="41b74cd0-5f5f-48aa-9607-c6a65e37d8e0" providerId="ADAL" clId="{9E7238AD-51FB-45B3-86E0-6EBDAC996CA9}" dt="2022-06-16T14:44:56.009" v="298" actId="1076"/>
          <ac:spMkLst>
            <pc:docMk/>
            <pc:sldMk cId="2571039211" sldId="303"/>
            <ac:spMk id="12" creationId="{72E63CBF-9445-41D7-B1F1-9F78ACD77958}"/>
          </ac:spMkLst>
        </pc:spChg>
        <pc:spChg chg="mod">
          <ac:chgData name="Liz Pfohl" userId="41b74cd0-5f5f-48aa-9607-c6a65e37d8e0" providerId="ADAL" clId="{9E7238AD-51FB-45B3-86E0-6EBDAC996CA9}" dt="2022-06-16T14:44:39.809" v="295" actId="20577"/>
          <ac:spMkLst>
            <pc:docMk/>
            <pc:sldMk cId="2571039211" sldId="303"/>
            <ac:spMk id="13" creationId="{CAF9893A-F7E9-4FF6-B96A-9683AE945011}"/>
          </ac:spMkLst>
        </pc:spChg>
        <pc:spChg chg="add mod">
          <ac:chgData name="Liz Pfohl" userId="41b74cd0-5f5f-48aa-9607-c6a65e37d8e0" providerId="ADAL" clId="{9E7238AD-51FB-45B3-86E0-6EBDAC996CA9}" dt="2022-06-16T14:44:56.009" v="298" actId="1076"/>
          <ac:spMkLst>
            <pc:docMk/>
            <pc:sldMk cId="2571039211" sldId="303"/>
            <ac:spMk id="14" creationId="{EC9948E4-4F70-4E12-AA4A-4D1A1AC12A47}"/>
          </ac:spMkLst>
        </pc:spChg>
        <pc:spChg chg="mod">
          <ac:chgData name="Liz Pfohl" userId="41b74cd0-5f5f-48aa-9607-c6a65e37d8e0" providerId="ADAL" clId="{9E7238AD-51FB-45B3-86E0-6EBDAC996CA9}" dt="2022-06-16T14:45:44.624" v="309" actId="1076"/>
          <ac:spMkLst>
            <pc:docMk/>
            <pc:sldMk cId="2571039211" sldId="303"/>
            <ac:spMk id="16" creationId="{D8767CE9-F2AD-48AD-B25B-DF7DBC7AE6E2}"/>
          </ac:spMkLst>
        </pc:spChg>
        <pc:picChg chg="add mod">
          <ac:chgData name="Liz Pfohl" userId="41b74cd0-5f5f-48aa-9607-c6a65e37d8e0" providerId="ADAL" clId="{9E7238AD-51FB-45B3-86E0-6EBDAC996CA9}" dt="2022-06-16T14:44:56.009" v="298" actId="1076"/>
          <ac:picMkLst>
            <pc:docMk/>
            <pc:sldMk cId="2571039211" sldId="303"/>
            <ac:picMk id="8" creationId="{EB9DBC9D-E061-4C17-A085-E7357A9DA9B2}"/>
          </ac:picMkLst>
        </pc:picChg>
        <pc:picChg chg="del">
          <ac:chgData name="Liz Pfohl" userId="41b74cd0-5f5f-48aa-9607-c6a65e37d8e0" providerId="ADAL" clId="{9E7238AD-51FB-45B3-86E0-6EBDAC996CA9}" dt="2022-06-16T14:44:50.417" v="296" actId="478"/>
          <ac:picMkLst>
            <pc:docMk/>
            <pc:sldMk cId="2571039211" sldId="303"/>
            <ac:picMk id="10" creationId="{A9A80769-2A2B-4823-AC7A-AE4E36A08C74}"/>
          </ac:picMkLst>
        </pc:picChg>
      </pc:sldChg>
      <pc:sldChg chg="modSp del mod addCm delCm modCm">
        <pc:chgData name="Liz Pfohl" userId="41b74cd0-5f5f-48aa-9607-c6a65e37d8e0" providerId="ADAL" clId="{9E7238AD-51FB-45B3-86E0-6EBDAC996CA9}" dt="2022-06-20T19:38:46.355" v="442" actId="47"/>
        <pc:sldMkLst>
          <pc:docMk/>
          <pc:sldMk cId="2342418918" sldId="304"/>
        </pc:sldMkLst>
        <pc:spChg chg="mod">
          <ac:chgData name="Liz Pfohl" userId="41b74cd0-5f5f-48aa-9607-c6a65e37d8e0" providerId="ADAL" clId="{9E7238AD-51FB-45B3-86E0-6EBDAC996CA9}" dt="2022-06-16T14:46:55.539" v="319" actId="20577"/>
          <ac:spMkLst>
            <pc:docMk/>
            <pc:sldMk cId="2342418918" sldId="304"/>
            <ac:spMk id="5" creationId="{BFF2EAC9-7B08-4387-9359-2B3974D039AC}"/>
          </ac:spMkLst>
        </pc:spChg>
        <pc:spChg chg="mod">
          <ac:chgData name="Liz Pfohl" userId="41b74cd0-5f5f-48aa-9607-c6a65e37d8e0" providerId="ADAL" clId="{9E7238AD-51FB-45B3-86E0-6EBDAC996CA9}" dt="2022-06-16T14:47:09.180" v="326"/>
          <ac:spMkLst>
            <pc:docMk/>
            <pc:sldMk cId="2342418918" sldId="304"/>
            <ac:spMk id="13" creationId="{CAF9893A-F7E9-4FF6-B96A-9683AE945011}"/>
          </ac:spMkLst>
        </pc:spChg>
      </pc:sldChg>
      <pc:sldChg chg="addSp delSp modSp del mod addCm modCm modNotesTx">
        <pc:chgData name="Liz Pfohl" userId="41b74cd0-5f5f-48aa-9607-c6a65e37d8e0" providerId="ADAL" clId="{9E7238AD-51FB-45B3-86E0-6EBDAC996CA9}" dt="2022-06-20T19:38:32.922" v="441" actId="47"/>
        <pc:sldMkLst>
          <pc:docMk/>
          <pc:sldMk cId="349543898" sldId="305"/>
        </pc:sldMkLst>
        <pc:spChg chg="add del">
          <ac:chgData name="Liz Pfohl" userId="41b74cd0-5f5f-48aa-9607-c6a65e37d8e0" providerId="ADAL" clId="{9E7238AD-51FB-45B3-86E0-6EBDAC996CA9}" dt="2022-06-16T14:48:34.200" v="339" actId="478"/>
          <ac:spMkLst>
            <pc:docMk/>
            <pc:sldMk cId="349543898" sldId="305"/>
            <ac:spMk id="3" creationId="{B94FCF11-937A-4AC9-B127-38BAA86FA448}"/>
          </ac:spMkLst>
        </pc:spChg>
        <pc:spChg chg="mod">
          <ac:chgData name="Liz Pfohl" userId="41b74cd0-5f5f-48aa-9607-c6a65e37d8e0" providerId="ADAL" clId="{9E7238AD-51FB-45B3-86E0-6EBDAC996CA9}" dt="2022-06-16T14:52:36.793" v="365" actId="1076"/>
          <ac:spMkLst>
            <pc:docMk/>
            <pc:sldMk cId="349543898" sldId="305"/>
            <ac:spMk id="7" creationId="{5CE86781-AF14-4B27-82F1-4A68AB51E2CB}"/>
          </ac:spMkLst>
        </pc:spChg>
        <pc:spChg chg="mod topLvl">
          <ac:chgData name="Liz Pfohl" userId="41b74cd0-5f5f-48aa-9607-c6a65e37d8e0" providerId="ADAL" clId="{9E7238AD-51FB-45B3-86E0-6EBDAC996CA9}" dt="2022-06-16T14:53:59.890" v="388" actId="164"/>
          <ac:spMkLst>
            <pc:docMk/>
            <pc:sldMk cId="349543898" sldId="305"/>
            <ac:spMk id="8" creationId="{7C23DC4E-057D-4FCF-81FE-6717824775AE}"/>
          </ac:spMkLst>
        </pc:spChg>
        <pc:spChg chg="mod topLvl">
          <ac:chgData name="Liz Pfohl" userId="41b74cd0-5f5f-48aa-9607-c6a65e37d8e0" providerId="ADAL" clId="{9E7238AD-51FB-45B3-86E0-6EBDAC996CA9}" dt="2022-06-16T14:53:59.890" v="388" actId="164"/>
          <ac:spMkLst>
            <pc:docMk/>
            <pc:sldMk cId="349543898" sldId="305"/>
            <ac:spMk id="9" creationId="{885AD7E4-EEF2-4BAD-B98C-BF7A9B7FC952}"/>
          </ac:spMkLst>
        </pc:spChg>
        <pc:spChg chg="del mod topLvl">
          <ac:chgData name="Liz Pfohl" userId="41b74cd0-5f5f-48aa-9607-c6a65e37d8e0" providerId="ADAL" clId="{9E7238AD-51FB-45B3-86E0-6EBDAC996CA9}" dt="2022-06-16T14:53:43.655" v="386" actId="478"/>
          <ac:spMkLst>
            <pc:docMk/>
            <pc:sldMk cId="349543898" sldId="305"/>
            <ac:spMk id="11" creationId="{F8F5CA3B-19A2-48C9-A4E0-DCC425A3313B}"/>
          </ac:spMkLst>
        </pc:spChg>
        <pc:spChg chg="del mod topLvl">
          <ac:chgData name="Liz Pfohl" userId="41b74cd0-5f5f-48aa-9607-c6a65e37d8e0" providerId="ADAL" clId="{9E7238AD-51FB-45B3-86E0-6EBDAC996CA9}" dt="2022-06-16T14:53:49.432" v="387" actId="478"/>
          <ac:spMkLst>
            <pc:docMk/>
            <pc:sldMk cId="349543898" sldId="305"/>
            <ac:spMk id="12" creationId="{1222449B-CD5F-4A63-83A7-16FA4A67AF44}"/>
          </ac:spMkLst>
        </pc:spChg>
        <pc:spChg chg="mod">
          <ac:chgData name="Liz Pfohl" userId="41b74cd0-5f5f-48aa-9607-c6a65e37d8e0" providerId="ADAL" clId="{9E7238AD-51FB-45B3-86E0-6EBDAC996CA9}" dt="2022-06-16T14:47:39.722" v="332" actId="14100"/>
          <ac:spMkLst>
            <pc:docMk/>
            <pc:sldMk cId="349543898" sldId="305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48:02.133" v="334" actId="404"/>
          <ac:spMkLst>
            <pc:docMk/>
            <pc:sldMk cId="349543898" sldId="305"/>
            <ac:spMk id="16" creationId="{D8767CE9-F2AD-48AD-B25B-DF7DBC7AE6E2}"/>
          </ac:spMkLst>
        </pc:spChg>
        <pc:grpChg chg="add del">
          <ac:chgData name="Liz Pfohl" userId="41b74cd0-5f5f-48aa-9607-c6a65e37d8e0" providerId="ADAL" clId="{9E7238AD-51FB-45B3-86E0-6EBDAC996CA9}" dt="2022-06-16T14:52:29.389" v="362" actId="165"/>
          <ac:grpSpMkLst>
            <pc:docMk/>
            <pc:sldMk cId="349543898" sldId="305"/>
            <ac:grpSpMk id="2" creationId="{1DDA3D90-A6BF-43F3-A2FE-720A33A8FDFC}"/>
          </ac:grpSpMkLst>
        </pc:grpChg>
        <pc:grpChg chg="add mod">
          <ac:chgData name="Liz Pfohl" userId="41b74cd0-5f5f-48aa-9607-c6a65e37d8e0" providerId="ADAL" clId="{9E7238AD-51FB-45B3-86E0-6EBDAC996CA9}" dt="2022-06-16T14:54:03.419" v="389" actId="1076"/>
          <ac:grpSpMkLst>
            <pc:docMk/>
            <pc:sldMk cId="349543898" sldId="305"/>
            <ac:grpSpMk id="20" creationId="{320F71A0-42F5-4B03-B78D-1271E3811BBC}"/>
          </ac:grpSpMkLst>
        </pc:grpChg>
        <pc:graphicFrameChg chg="add mod">
          <ac:chgData name="Liz Pfohl" userId="41b74cd0-5f5f-48aa-9607-c6a65e37d8e0" providerId="ADAL" clId="{9E7238AD-51FB-45B3-86E0-6EBDAC996CA9}" dt="2022-06-16T14:53:59.890" v="388" actId="164"/>
          <ac:graphicFrameMkLst>
            <pc:docMk/>
            <pc:sldMk cId="349543898" sldId="305"/>
            <ac:graphicFrameMk id="10" creationId="{03BBA4EA-B263-4E65-B44C-2E7655D13850}"/>
          </ac:graphicFrameMkLst>
        </pc:graphicFrameChg>
        <pc:picChg chg="del mod topLvl">
          <ac:chgData name="Liz Pfohl" userId="41b74cd0-5f5f-48aa-9607-c6a65e37d8e0" providerId="ADAL" clId="{9E7238AD-51FB-45B3-86E0-6EBDAC996CA9}" dt="2022-06-16T14:52:31.537" v="363" actId="478"/>
          <ac:picMkLst>
            <pc:docMk/>
            <pc:sldMk cId="349543898" sldId="305"/>
            <ac:picMk id="6" creationId="{19EC3EA5-32CC-48EB-A589-9A9DCC6643AC}"/>
          </ac:picMkLst>
        </pc:picChg>
        <pc:cxnChg chg="mod topLvl">
          <ac:chgData name="Liz Pfohl" userId="41b74cd0-5f5f-48aa-9607-c6a65e37d8e0" providerId="ADAL" clId="{9E7238AD-51FB-45B3-86E0-6EBDAC996CA9}" dt="2022-06-16T14:53:59.890" v="388" actId="164"/>
          <ac:cxnSpMkLst>
            <pc:docMk/>
            <pc:sldMk cId="349543898" sldId="305"/>
            <ac:cxnSpMk id="14" creationId="{675A97FA-346E-4DC6-AED3-395020BB2E53}"/>
          </ac:cxnSpMkLst>
        </pc:cxnChg>
        <pc:cxnChg chg="mod topLvl">
          <ac:chgData name="Liz Pfohl" userId="41b74cd0-5f5f-48aa-9607-c6a65e37d8e0" providerId="ADAL" clId="{9E7238AD-51FB-45B3-86E0-6EBDAC996CA9}" dt="2022-06-16T14:53:59.890" v="388" actId="164"/>
          <ac:cxnSpMkLst>
            <pc:docMk/>
            <pc:sldMk cId="349543898" sldId="305"/>
            <ac:cxnSpMk id="15" creationId="{5074F5D6-1C69-4032-9631-6DA119ECD96A}"/>
          </ac:cxnSpMkLst>
        </pc:cxnChg>
      </pc:sldChg>
      <pc:sldChg chg="modSp mod modNotesTx">
        <pc:chgData name="Liz Pfohl" userId="41b74cd0-5f5f-48aa-9607-c6a65e37d8e0" providerId="ADAL" clId="{9E7238AD-51FB-45B3-86E0-6EBDAC996CA9}" dt="2022-06-16T14:56:22.299" v="419" actId="1038"/>
        <pc:sldMkLst>
          <pc:docMk/>
          <pc:sldMk cId="4109363087" sldId="306"/>
        </pc:sldMkLst>
        <pc:spChg chg="mod">
          <ac:chgData name="Liz Pfohl" userId="41b74cd0-5f5f-48aa-9607-c6a65e37d8e0" providerId="ADAL" clId="{9E7238AD-51FB-45B3-86E0-6EBDAC996CA9}" dt="2022-06-16T14:56:17.770" v="410" actId="14100"/>
          <ac:spMkLst>
            <pc:docMk/>
            <pc:sldMk cId="4109363087" sldId="306"/>
            <ac:spMk id="12" creationId="{05EA4304-7245-4D6A-AAD3-095565B9776E}"/>
          </ac:spMkLst>
        </pc:spChg>
        <pc:spChg chg="mod">
          <ac:chgData name="Liz Pfohl" userId="41b74cd0-5f5f-48aa-9607-c6a65e37d8e0" providerId="ADAL" clId="{9E7238AD-51FB-45B3-86E0-6EBDAC996CA9}" dt="2022-06-16T14:54:32.132" v="392" actId="20577"/>
          <ac:spMkLst>
            <pc:docMk/>
            <pc:sldMk cId="4109363087" sldId="306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55:23.979" v="401" actId="14100"/>
          <ac:spMkLst>
            <pc:docMk/>
            <pc:sldMk cId="4109363087" sldId="306"/>
            <ac:spMk id="14" creationId="{A20215D4-45AF-46CE-AA42-4791E8BD4E4C}"/>
          </ac:spMkLst>
        </pc:spChg>
        <pc:spChg chg="mod">
          <ac:chgData name="Liz Pfohl" userId="41b74cd0-5f5f-48aa-9607-c6a65e37d8e0" providerId="ADAL" clId="{9E7238AD-51FB-45B3-86E0-6EBDAC996CA9}" dt="2022-06-16T14:55:14.258" v="399"/>
          <ac:spMkLst>
            <pc:docMk/>
            <pc:sldMk cId="4109363087" sldId="306"/>
            <ac:spMk id="15" creationId="{133F40A5-1430-4F06-90AD-363A9C00C9BD}"/>
          </ac:spMkLst>
        </pc:spChg>
        <pc:spChg chg="mod">
          <ac:chgData name="Liz Pfohl" userId="41b74cd0-5f5f-48aa-9607-c6a65e37d8e0" providerId="ADAL" clId="{9E7238AD-51FB-45B3-86E0-6EBDAC996CA9}" dt="2022-06-16T14:56:22.299" v="419" actId="1038"/>
          <ac:spMkLst>
            <pc:docMk/>
            <pc:sldMk cId="4109363087" sldId="306"/>
            <ac:spMk id="16" creationId="{CB43171F-CCA7-4E2B-9FDC-C87DB0FCD5C9}"/>
          </ac:spMkLst>
        </pc:spChg>
        <pc:spChg chg="mod">
          <ac:chgData name="Liz Pfohl" userId="41b74cd0-5f5f-48aa-9607-c6a65e37d8e0" providerId="ADAL" clId="{9E7238AD-51FB-45B3-86E0-6EBDAC996CA9}" dt="2022-06-16T14:56:22.299" v="419" actId="1038"/>
          <ac:spMkLst>
            <pc:docMk/>
            <pc:sldMk cId="4109363087" sldId="306"/>
            <ac:spMk id="17" creationId="{A1131966-739A-4B60-8B46-770609E573FF}"/>
          </ac:spMkLst>
        </pc:spChg>
        <pc:spChg chg="mod">
          <ac:chgData name="Liz Pfohl" userId="41b74cd0-5f5f-48aa-9607-c6a65e37d8e0" providerId="ADAL" clId="{9E7238AD-51FB-45B3-86E0-6EBDAC996CA9}" dt="2022-06-16T14:56:22.299" v="419" actId="1038"/>
          <ac:spMkLst>
            <pc:docMk/>
            <pc:sldMk cId="4109363087" sldId="306"/>
            <ac:spMk id="18" creationId="{A6F2A328-6998-4A38-85B9-BA12F698D450}"/>
          </ac:spMkLst>
        </pc:spChg>
        <pc:picChg chg="mod">
          <ac:chgData name="Liz Pfohl" userId="41b74cd0-5f5f-48aa-9607-c6a65e37d8e0" providerId="ADAL" clId="{9E7238AD-51FB-45B3-86E0-6EBDAC996CA9}" dt="2022-06-16T14:56:22.299" v="419" actId="1038"/>
          <ac:picMkLst>
            <pc:docMk/>
            <pc:sldMk cId="4109363087" sldId="306"/>
            <ac:picMk id="6" creationId="{BC884CD6-245C-4F65-AFC8-2A3E10EE4A50}"/>
          </ac:picMkLst>
        </pc:picChg>
        <pc:picChg chg="mod">
          <ac:chgData name="Liz Pfohl" userId="41b74cd0-5f5f-48aa-9607-c6a65e37d8e0" providerId="ADAL" clId="{9E7238AD-51FB-45B3-86E0-6EBDAC996CA9}" dt="2022-06-16T14:56:22.299" v="419" actId="1038"/>
          <ac:picMkLst>
            <pc:docMk/>
            <pc:sldMk cId="4109363087" sldId="306"/>
            <ac:picMk id="9" creationId="{E0E3B994-A484-4570-8486-387483557A5D}"/>
          </ac:picMkLst>
        </pc:picChg>
        <pc:picChg chg="mod">
          <ac:chgData name="Liz Pfohl" userId="41b74cd0-5f5f-48aa-9607-c6a65e37d8e0" providerId="ADAL" clId="{9E7238AD-51FB-45B3-86E0-6EBDAC996CA9}" dt="2022-06-16T14:56:22.299" v="419" actId="1038"/>
          <ac:picMkLst>
            <pc:docMk/>
            <pc:sldMk cId="4109363087" sldId="306"/>
            <ac:picMk id="20" creationId="{5F7608E6-3CA1-4562-8F9C-91FB2872450F}"/>
          </ac:picMkLst>
        </pc:picChg>
      </pc:sldChg>
      <pc:sldChg chg="modSp mod modNotesTx">
        <pc:chgData name="Liz Pfohl" userId="41b74cd0-5f5f-48aa-9607-c6a65e37d8e0" providerId="ADAL" clId="{9E7238AD-51FB-45B3-86E0-6EBDAC996CA9}" dt="2022-06-16T14:57:12.224" v="431"/>
        <pc:sldMkLst>
          <pc:docMk/>
          <pc:sldMk cId="2801184888" sldId="307"/>
        </pc:sldMkLst>
        <pc:spChg chg="mod">
          <ac:chgData name="Liz Pfohl" userId="41b74cd0-5f5f-48aa-9607-c6a65e37d8e0" providerId="ADAL" clId="{9E7238AD-51FB-45B3-86E0-6EBDAC996CA9}" dt="2022-06-16T14:56:38.094" v="422" actId="20577"/>
          <ac:spMkLst>
            <pc:docMk/>
            <pc:sldMk cId="2801184888" sldId="307"/>
            <ac:spMk id="13" creationId="{CAF9893A-F7E9-4FF6-B96A-9683AE945011}"/>
          </ac:spMkLst>
        </pc:spChg>
        <pc:spChg chg="mod">
          <ac:chgData name="Liz Pfohl" userId="41b74cd0-5f5f-48aa-9607-c6a65e37d8e0" providerId="ADAL" clId="{9E7238AD-51FB-45B3-86E0-6EBDAC996CA9}" dt="2022-06-16T14:56:51.981" v="426" actId="20577"/>
          <ac:spMkLst>
            <pc:docMk/>
            <pc:sldMk cId="2801184888" sldId="307"/>
            <ac:spMk id="21" creationId="{6E08B942-7F63-4CE8-B245-D841445A3D45}"/>
          </ac:spMkLst>
        </pc:spChg>
        <pc:spChg chg="mod">
          <ac:chgData name="Liz Pfohl" userId="41b74cd0-5f5f-48aa-9607-c6a65e37d8e0" providerId="ADAL" clId="{9E7238AD-51FB-45B3-86E0-6EBDAC996CA9}" dt="2022-06-16T14:57:06.957" v="430" actId="14100"/>
          <ac:spMkLst>
            <pc:docMk/>
            <pc:sldMk cId="2801184888" sldId="307"/>
            <ac:spMk id="22" creationId="{5BA11FDF-AA39-48E5-AF85-738BD50FCA95}"/>
          </ac:spMkLst>
        </pc:spChg>
      </pc:sldChg>
      <pc:sldChg chg="modSp mod">
        <pc:chgData name="Liz Pfohl" userId="41b74cd0-5f5f-48aa-9607-c6a65e37d8e0" providerId="ADAL" clId="{9E7238AD-51FB-45B3-86E0-6EBDAC996CA9}" dt="2022-06-16T14:57:19.637" v="436" actId="20577"/>
        <pc:sldMkLst>
          <pc:docMk/>
          <pc:sldMk cId="306933881" sldId="308"/>
        </pc:sldMkLst>
        <pc:spChg chg="mod">
          <ac:chgData name="Liz Pfohl" userId="41b74cd0-5f5f-48aa-9607-c6a65e37d8e0" providerId="ADAL" clId="{9E7238AD-51FB-45B3-86E0-6EBDAC996CA9}" dt="2022-06-16T14:57:19.637" v="436" actId="20577"/>
          <ac:spMkLst>
            <pc:docMk/>
            <pc:sldMk cId="306933881" sldId="308"/>
            <ac:spMk id="5" creationId="{8C40C1FC-4625-4CDE-A066-84B43C569E26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Placements alternatifs</c:v>
                </c:pt>
              </c:strCache>
            </c:strRef>
          </c:tx>
          <c:spPr>
            <a:solidFill>
              <a:srgbClr val="FAA61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230046848319726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13,0 %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C025-4609-8531-4D7D3787C1F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 13,0 %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025-4609-8531-4D7D3787C1F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15,7 %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025-4609-8531-4D7D3787C1F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9,7</a:t>
                    </a:r>
                    <a:r>
                      <a:rPr lang="en-US" baseline="0" dirty="0"/>
                      <a:t> 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025-4609-8531-4D7D3787C1F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 10,2 %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C025-4609-8531-4D7D3787C1F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 12,9 %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025-4609-8531-4D7D3787C1F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 smtId="4294967295">
                    <a:solidFill>
                      <a:srgbClr val="004C6C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Sheet1!$B$2:$B$7</c:f>
              <c:numCache>
                <c:formatCode>0.00%</c:formatCode>
                <c:ptCount val="6"/>
                <c:pt idx="0">
                  <c:v>0.13</c:v>
                </c:pt>
                <c:pt idx="1">
                  <c:v>0.13</c:v>
                </c:pt>
                <c:pt idx="2">
                  <c:v>0.157</c:v>
                </c:pt>
                <c:pt idx="3">
                  <c:v>9.7000000000000003E-2</c:v>
                </c:pt>
                <c:pt idx="4">
                  <c:v>0.10199999999999999</c:v>
                </c:pt>
                <c:pt idx="5">
                  <c:v>0.129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025-4609-8531-4D7D3787C1F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Titres à revenu fixe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 16,4 %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025-4609-8531-4D7D3787C1F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 16,9 %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C025-4609-8531-4D7D3787C1F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18,0 %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C025-4609-8531-4D7D3787C1F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18,0 %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C025-4609-8531-4D7D3787C1F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 18,1 %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C025-4609-8531-4D7D3787C1F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18,1 %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C025-4609-8531-4D7D3787C1F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 smtId="4294967295">
                    <a:solidFill>
                      <a:srgbClr val="004C6C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Sheet1!$C$2:$C$7</c:f>
              <c:numCache>
                <c:formatCode>0.00%</c:formatCode>
                <c:ptCount val="6"/>
                <c:pt idx="0">
                  <c:v>0.16400000000000001</c:v>
                </c:pt>
                <c:pt idx="1">
                  <c:v>0.16900000000000001</c:v>
                </c:pt>
                <c:pt idx="2">
                  <c:v>0.18</c:v>
                </c:pt>
                <c:pt idx="3">
                  <c:v>0.18</c:v>
                </c:pt>
                <c:pt idx="4">
                  <c:v>0.18099999999999999</c:v>
                </c:pt>
                <c:pt idx="5">
                  <c:v>0.18099999999999999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C025-4609-8531-4D7D3787C1F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Biens immobiliers</c:v>
                </c:pt>
              </c:strCache>
            </c:strRef>
          </c:tx>
          <c:spPr>
            <a:solidFill>
              <a:srgbClr val="00B4BD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 18,7 %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C025-4609-8531-4D7D3787C1F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17,6 %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C025-4609-8531-4D7D3787C1F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17,9 %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C025-4609-8531-4D7D3787C1F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 14,0 %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C025-4609-8531-4D7D3787C1F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 12,4 %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C025-4609-8531-4D7D3787C1F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 15,6 %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C025-4609-8531-4D7D3787C1F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 smtId="4294967295">
                    <a:solidFill>
                      <a:schemeClr val="bg1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Sheet1!$D$2:$D$7</c:f>
              <c:numCache>
                <c:formatCode>0.00%</c:formatCode>
                <c:ptCount val="6"/>
                <c:pt idx="0">
                  <c:v>0.187</c:v>
                </c:pt>
                <c:pt idx="1">
                  <c:v>0.17599999999999999</c:v>
                </c:pt>
                <c:pt idx="2">
                  <c:v>0.17899999999999999</c:v>
                </c:pt>
                <c:pt idx="3">
                  <c:v>0.14000000000000001</c:v>
                </c:pt>
                <c:pt idx="4">
                  <c:v>0.124</c:v>
                </c:pt>
                <c:pt idx="5">
                  <c:v>0.156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025-4609-8531-4D7D3787C1F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Trésorerie et équivalents de trésorerie</c:v>
                </c:pt>
              </c:strCache>
            </c:strRef>
          </c:tx>
          <c:spPr>
            <a:solidFill>
              <a:srgbClr val="004C6C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rgbClr val="004C6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6-C025-4609-8531-4D7D3787C1F9}"/>
              </c:ext>
            </c:extLst>
          </c:dPt>
          <c:dLbls>
            <c:dLbl>
              <c:idx val="0"/>
              <c:layout>
                <c:manualLayout>
                  <c:x val="0"/>
                  <c:y val="-1.537558560399658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26,6 %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C025-4609-8531-4D7D3787C1F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 25,6 %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8-C025-4609-8531-4D7D3787C1F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23,5 %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C025-4609-8531-4D7D3787C1F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 27,3 %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C025-4609-8531-4D7D3787C1F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22,5 %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B-C025-4609-8531-4D7D3787C1F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 26,3 %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6-C025-4609-8531-4D7D3787C1F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 smtId="4294967295">
                    <a:solidFill>
                      <a:schemeClr val="bg1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Sheet1!$E$2:$E$7</c:f>
              <c:numCache>
                <c:formatCode>0.00%</c:formatCode>
                <c:ptCount val="6"/>
                <c:pt idx="0">
                  <c:v>0.26600000000000001</c:v>
                </c:pt>
                <c:pt idx="1">
                  <c:v>0.25600000000000001</c:v>
                </c:pt>
                <c:pt idx="2">
                  <c:v>0.23499999999999999</c:v>
                </c:pt>
                <c:pt idx="3">
                  <c:v>0.27300000000000002</c:v>
                </c:pt>
                <c:pt idx="4">
                  <c:v>0.22500000000000001</c:v>
                </c:pt>
                <c:pt idx="5">
                  <c:v>0.26300000000000001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C025-4609-8531-4D7D3787C1F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Actions</c:v>
                </c:pt>
              </c:strCache>
            </c:strRef>
          </c:tx>
          <c:spPr>
            <a:solidFill>
              <a:srgbClr val="00394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24,8 %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D-C025-4609-8531-4D7D3787C1F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 26,8 %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E-C025-4609-8531-4D7D3787C1F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24,8 %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F-C025-4609-8531-4D7D3787C1F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 31,1 %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0-C025-4609-8531-4D7D3787C1F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 36,8 %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1-C025-4609-8531-4D7D3787C1F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27,1 %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22-C025-4609-8531-4D7D3787C1F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 smtId="4294967295">
                    <a:solidFill>
                      <a:schemeClr val="bg1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Sheet1!$F$2:$F$7</c:f>
              <c:numCache>
                <c:formatCode>0.00%</c:formatCode>
                <c:ptCount val="6"/>
                <c:pt idx="0">
                  <c:v>0.248</c:v>
                </c:pt>
                <c:pt idx="1">
                  <c:v>0.26800000000000002</c:v>
                </c:pt>
                <c:pt idx="2">
                  <c:v>0.248</c:v>
                </c:pt>
                <c:pt idx="3">
                  <c:v>0.311</c:v>
                </c:pt>
                <c:pt idx="4">
                  <c:v>0.36799999999999999</c:v>
                </c:pt>
                <c:pt idx="5">
                  <c:v>0.27100000000000002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C025-4609-8531-4D7D3787C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44590720"/>
        <c:axId val="144592256"/>
      </c:barChart>
      <c:catAx>
        <c:axId val="144590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 smtId="4294967295">
                <a:solidFill>
                  <a:srgbClr val="002060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44592256"/>
        <c:crosses val="autoZero"/>
        <c:auto val="0"/>
        <c:lblAlgn val="ctr"/>
        <c:lblOffset val="100"/>
        <c:noMultiLvlLbl val="0"/>
      </c:catAx>
      <c:valAx>
        <c:axId val="144592256"/>
        <c:scaling>
          <c:orientation val="minMax"/>
        </c:scaling>
        <c:delete val="0"/>
        <c:axPos val="l"/>
        <c:numFmt formatCode="0\ %" sourceLinked="0"/>
        <c:majorTickMark val="none"/>
        <c:minorTickMark val="none"/>
        <c:tickLblPos val="nextTo"/>
        <c:spPr>
          <a:noFill/>
          <a:ln>
            <a:solidFill>
              <a:srgbClr val="C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 smtId="4294967295">
                <a:solidFill>
                  <a:srgbClr val="002060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44590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Sun Life Sans" panose="020B0504030304030303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Sun Life DSIR</c:v>
                </c:pt>
              </c:strCache>
            </c:strRef>
          </c:tx>
          <c:spPr>
            <a:ln w="28575" cap="rnd">
              <a:solidFill>
                <a:srgbClr val="B9CBC6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  <c:pt idx="20">
                  <c:v>2017</c:v>
                </c:pt>
                <c:pt idx="21">
                  <c:v>2018</c:v>
                </c:pt>
                <c:pt idx="22">
                  <c:v>2019</c:v>
                </c:pt>
                <c:pt idx="23">
                  <c:v>2020</c:v>
                </c:pt>
                <c:pt idx="24">
                  <c:v>2021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8.4000000000000005E-2</c:v>
                </c:pt>
                <c:pt idx="1">
                  <c:v>8.4000000000000005E-2</c:v>
                </c:pt>
                <c:pt idx="2">
                  <c:v>8.4000000000000005E-2</c:v>
                </c:pt>
                <c:pt idx="3">
                  <c:v>8.4000000000000005E-2</c:v>
                </c:pt>
                <c:pt idx="4">
                  <c:v>8.4000000000000005E-2</c:v>
                </c:pt>
                <c:pt idx="5">
                  <c:v>7.9000000000000001E-2</c:v>
                </c:pt>
                <c:pt idx="6">
                  <c:v>7.9000000000000001E-2</c:v>
                </c:pt>
                <c:pt idx="7">
                  <c:v>7.1500000000000008E-2</c:v>
                </c:pt>
                <c:pt idx="8">
                  <c:v>7.1500000000000008E-2</c:v>
                </c:pt>
                <c:pt idx="9">
                  <c:v>7.1500000000000008E-2</c:v>
                </c:pt>
                <c:pt idx="10">
                  <c:v>7.9000000000000001E-2</c:v>
                </c:pt>
                <c:pt idx="11">
                  <c:v>8.4000000000000005E-2</c:v>
                </c:pt>
                <c:pt idx="12">
                  <c:v>8.4000000000000005E-2</c:v>
                </c:pt>
                <c:pt idx="13">
                  <c:v>7.400000000000001E-2</c:v>
                </c:pt>
                <c:pt idx="14">
                  <c:v>7.400000000000001E-2</c:v>
                </c:pt>
                <c:pt idx="15">
                  <c:v>7.1500000000000008E-2</c:v>
                </c:pt>
                <c:pt idx="16">
                  <c:v>7.1500000000000008E-2</c:v>
                </c:pt>
                <c:pt idx="17">
                  <c:v>6.7500000000000004E-2</c:v>
                </c:pt>
                <c:pt idx="18">
                  <c:v>6.7500000000000004E-2</c:v>
                </c:pt>
                <c:pt idx="19">
                  <c:v>6.7500000000000004E-2</c:v>
                </c:pt>
                <c:pt idx="20">
                  <c:v>6.25E-2</c:v>
                </c:pt>
                <c:pt idx="21">
                  <c:v>6.25E-2</c:v>
                </c:pt>
                <c:pt idx="22">
                  <c:v>6.25E-2</c:v>
                </c:pt>
                <c:pt idx="23">
                  <c:v>6.25E-2</c:v>
                </c:pt>
                <c:pt idx="24">
                  <c:v>0.06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704-4A0C-B630-4752AE2C4CE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S&amp;P/TSX</c:v>
                </c:pt>
              </c:strCache>
            </c:strRef>
          </c:tx>
          <c:spPr>
            <a:ln w="28575" cap="rnd">
              <a:solidFill>
                <a:srgbClr val="686868"/>
              </a:solidFill>
              <a:round/>
            </a:ln>
            <a:effectLst/>
          </c:spPr>
          <c:marker>
            <c:symbol val="none"/>
          </c:marker>
          <c:cat>
            <c:numRef>
              <c:f>Sheet1!$A$2:$A$26</c:f>
              <c:numCache>
                <c:formatCode>General</c:formatCode>
                <c:ptCount val="25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  <c:pt idx="20">
                  <c:v>2017</c:v>
                </c:pt>
                <c:pt idx="21">
                  <c:v>2018</c:v>
                </c:pt>
                <c:pt idx="22">
                  <c:v>2019</c:v>
                </c:pt>
                <c:pt idx="23">
                  <c:v>2020</c:v>
                </c:pt>
                <c:pt idx="24">
                  <c:v>2021</c:v>
                </c:pt>
              </c:numCache>
            </c:num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0.14980000000000002</c:v>
                </c:pt>
                <c:pt idx="1">
                  <c:v>-1.5800000000000002E-2</c:v>
                </c:pt>
                <c:pt idx="2">
                  <c:v>0.31709999999999999</c:v>
                </c:pt>
                <c:pt idx="3">
                  <c:v>7.4099999999999999E-2</c:v>
                </c:pt>
                <c:pt idx="4">
                  <c:v>-0.12570000000000001</c:v>
                </c:pt>
                <c:pt idx="5">
                  <c:v>-0.1244</c:v>
                </c:pt>
                <c:pt idx="6">
                  <c:v>0.26719999999999999</c:v>
                </c:pt>
                <c:pt idx="7">
                  <c:v>0.14480000000000001</c:v>
                </c:pt>
                <c:pt idx="8">
                  <c:v>0.24129999999999999</c:v>
                </c:pt>
                <c:pt idx="9">
                  <c:v>0.1726</c:v>
                </c:pt>
                <c:pt idx="10">
                  <c:v>9.8299999999999998E-2</c:v>
                </c:pt>
                <c:pt idx="11">
                  <c:v>-0.33</c:v>
                </c:pt>
                <c:pt idx="12">
                  <c:v>0.35049999999999998</c:v>
                </c:pt>
                <c:pt idx="13">
                  <c:v>0.17610000000000001</c:v>
                </c:pt>
                <c:pt idx="14">
                  <c:v>-8.7100000000000011E-2</c:v>
                </c:pt>
                <c:pt idx="15">
                  <c:v>7.1900000000000006E-2</c:v>
                </c:pt>
                <c:pt idx="16">
                  <c:v>0.12990000000000002</c:v>
                </c:pt>
                <c:pt idx="17">
                  <c:v>0.10550000000000001</c:v>
                </c:pt>
                <c:pt idx="18">
                  <c:v>-8.3199999999999996E-2</c:v>
                </c:pt>
                <c:pt idx="19">
                  <c:v>0.21100000000000002</c:v>
                </c:pt>
                <c:pt idx="20">
                  <c:v>9.0999999999999998E-2</c:v>
                </c:pt>
                <c:pt idx="21">
                  <c:v>-8.8900000000000007E-2</c:v>
                </c:pt>
                <c:pt idx="22">
                  <c:v>0.2288</c:v>
                </c:pt>
                <c:pt idx="23">
                  <c:v>5.5999999999999994E-2</c:v>
                </c:pt>
                <c:pt idx="24">
                  <c:v>0.26899999999999996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704-4A0C-B630-4752AE2C4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13004672"/>
        <c:axId val="513005000"/>
      </c:lineChart>
      <c:catAx>
        <c:axId val="513004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686868"/>
                </a:solidFill>
                <a:latin typeface="Sun Life Sans Regular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513005000"/>
        <c:crosses val="autoZero"/>
        <c:auto val="1"/>
        <c:lblAlgn val="ctr"/>
        <c:lblOffset val="100"/>
        <c:tickLblSkip val="3"/>
        <c:noMultiLvlLbl val="0"/>
      </c:catAx>
      <c:valAx>
        <c:axId val="5130050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#\ 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686868"/>
                </a:solidFill>
                <a:latin typeface="Sun Life Sans Regular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513004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en-US" sz="1600" b="0" i="0" u="none" strike="noStrike" kern="1200" baseline="0">
                <a:solidFill>
                  <a:srgbClr val="686868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en-US" sz="1600" b="0" i="0" u="none" strike="noStrike" kern="1200" baseline="0">
                <a:solidFill>
                  <a:srgbClr val="686868"/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600" b="0" i="0" u="none" strike="noStrike" kern="1200" baseline="0">
              <a:solidFill>
                <a:srgbClr val="686868"/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Sun Life Sans Regular" panose="020B0504030304030303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Valeur de rachat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Sheet1!$A$3:$A$11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Sheet1!$B$3:$B$11</c:f>
              <c:numCache>
                <c:formatCode>###,###,###,##0</c:formatCode>
                <c:ptCount val="9"/>
                <c:pt idx="0">
                  <c:v>567.33699999999999</c:v>
                </c:pt>
                <c:pt idx="1">
                  <c:v>999.16899999999998</c:v>
                </c:pt>
                <c:pt idx="2">
                  <c:v>1244.846</c:v>
                </c:pt>
                <c:pt idx="3">
                  <c:v>1543.566</c:v>
                </c:pt>
                <c:pt idx="4">
                  <c:v>1909.4059999999999</c:v>
                </c:pt>
                <c:pt idx="5">
                  <c:v>2348.962</c:v>
                </c:pt>
                <c:pt idx="6">
                  <c:v>2827.86</c:v>
                </c:pt>
                <c:pt idx="7">
                  <c:v>3312.808</c:v>
                </c:pt>
                <c:pt idx="8">
                  <c:v>4034.9679999999998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39-4C00-858E-9E3C1C6593B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Prestation de décès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Sheet1!$A$3:$A$11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Sheet1!$C$3:$C$11</c:f>
              <c:numCache>
                <c:formatCode>0</c:formatCode>
                <c:ptCount val="9"/>
                <c:pt idx="0">
                  <c:v>1553.7619999999999</c:v>
                </c:pt>
                <c:pt idx="1">
                  <c:v>2031.0119999999999</c:v>
                </c:pt>
                <c:pt idx="2">
                  <c:v>2140.585</c:v>
                </c:pt>
                <c:pt idx="3">
                  <c:v>2316.5590000000002</c:v>
                </c:pt>
                <c:pt idx="4">
                  <c:v>2574.9789999999998</c:v>
                </c:pt>
                <c:pt idx="5">
                  <c:v>2919.6010000000001</c:v>
                </c:pt>
                <c:pt idx="6">
                  <c:v>3304.4749999999999</c:v>
                </c:pt>
                <c:pt idx="7">
                  <c:v>3677.2829999999999</c:v>
                </c:pt>
                <c:pt idx="8">
                  <c:v>4034.9679999999998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39-4C00-858E-9E3C1C659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145063296"/>
        <c:axId val="14511014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TRI après impôt</c:v>
                </c:pt>
              </c:strCache>
            </c:strRef>
          </c:tx>
          <c:spPr>
            <a:ln w="762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Sheet1!$A$3:$A$11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Sheet1!$D$3:$D$11</c:f>
              <c:numCache>
                <c:formatCode>0.0%</c:formatCode>
                <c:ptCount val="9"/>
                <c:pt idx="0">
                  <c:v>0.1996</c:v>
                </c:pt>
                <c:pt idx="1">
                  <c:v>0.1169</c:v>
                </c:pt>
                <c:pt idx="2">
                  <c:v>7.9500000000000001E-2</c:v>
                </c:pt>
                <c:pt idx="3">
                  <c:v>6.2600000000000003E-2</c:v>
                </c:pt>
                <c:pt idx="4">
                  <c:v>5.3900000000000003E-2</c:v>
                </c:pt>
                <c:pt idx="5">
                  <c:v>4.8899999999999999E-2</c:v>
                </c:pt>
                <c:pt idx="6">
                  <c:v>4.5400000000000003E-2</c:v>
                </c:pt>
                <c:pt idx="7">
                  <c:v>4.2299999999999997E-2</c:v>
                </c:pt>
                <c:pt idx="8">
                  <c:v>3.9600000000000003E-2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B439-4C00-858E-9E3C1C6593B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TRI avant impôt</c:v>
                </c:pt>
              </c:strCache>
            </c:strRef>
          </c:tx>
          <c:spPr>
            <a:ln w="762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Sheet1!$A$3:$A$11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Sheet1!$E$3:$E$11</c:f>
              <c:numCache>
                <c:formatCode>0.0%</c:formatCode>
                <c:ptCount val="9"/>
                <c:pt idx="0">
                  <c:v>0.42750053544656247</c:v>
                </c:pt>
                <c:pt idx="1">
                  <c:v>0.25037481259370314</c:v>
                </c:pt>
                <c:pt idx="2">
                  <c:v>0.17027200685371602</c:v>
                </c:pt>
                <c:pt idx="3">
                  <c:v>0.13407581923324052</c:v>
                </c:pt>
                <c:pt idx="4">
                  <c:v>0.11544227886056972</c:v>
                </c:pt>
                <c:pt idx="5">
                  <c:v>0.10473334761190833</c:v>
                </c:pt>
                <c:pt idx="6">
                  <c:v>9.7237095737845378E-2</c:v>
                </c:pt>
                <c:pt idx="7">
                  <c:v>9.0597558363675307E-2</c:v>
                </c:pt>
                <c:pt idx="8">
                  <c:v>8.4814735489398163E-2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439-4C00-858E-9E3C1C659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125760"/>
        <c:axId val="145111680"/>
      </c:lineChart>
      <c:catAx>
        <c:axId val="14506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 smtId="4294967295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45110144"/>
        <c:crosses val="autoZero"/>
        <c:auto val="0"/>
        <c:lblAlgn val="ctr"/>
        <c:lblOffset val="100"/>
        <c:noMultiLvlLbl val="0"/>
      </c:catAx>
      <c:valAx>
        <c:axId val="145110144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 smtId="4294967295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45063296"/>
        <c:crosses val="autoZero"/>
        <c:crossBetween val="between"/>
      </c:valAx>
      <c:valAx>
        <c:axId val="145111680"/>
        <c:scaling>
          <c:orientation val="minMax"/>
        </c:scaling>
        <c:delete val="0"/>
        <c:axPos val="r"/>
        <c:numFmt formatCode="0\ 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 smtId="4294967295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45125760"/>
        <c:crosses val="max"/>
        <c:crossBetween val="between"/>
      </c:valAx>
      <c:catAx>
        <c:axId val="145125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5111680"/>
        <c:crosses val="autoZero"/>
        <c:auto val="0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 smtId="4294967295">
              <a:solidFill>
                <a:schemeClr val="tx1"/>
              </a:solidFill>
              <a:latin typeface="Sun Life Sans" panose="020B0504030304030303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Valeur nette pour la succession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>
              <a:noFill/>
            </a:ln>
            <a:effectLst/>
          </c:spPr>
          <c:invertIfNegative val="0"/>
          <c:cat>
            <c:numRef>
              <c:f>Sheet1!$A$2:$A$10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Sheet1!$B$2:$B$10</c:f>
              <c:numCache>
                <c:formatCode>0</c:formatCode>
                <c:ptCount val="9"/>
                <c:pt idx="0">
                  <c:v>1340</c:v>
                </c:pt>
                <c:pt idx="1">
                  <c:v>1724</c:v>
                </c:pt>
                <c:pt idx="2">
                  <c:v>1869</c:v>
                </c:pt>
                <c:pt idx="3">
                  <c:v>2099</c:v>
                </c:pt>
                <c:pt idx="4">
                  <c:v>2437</c:v>
                </c:pt>
                <c:pt idx="5">
                  <c:v>2895</c:v>
                </c:pt>
                <c:pt idx="6">
                  <c:v>3304</c:v>
                </c:pt>
                <c:pt idx="7">
                  <c:v>3677</c:v>
                </c:pt>
                <c:pt idx="8">
                  <c:v>4034.9679999999998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CD-45CC-8865-F7EEB9C00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152771968"/>
        <c:axId val="152786048"/>
      </c:barChart>
      <c:lineChart>
        <c:grouping val="standard"/>
        <c:varyColors val="0"/>
        <c:ser>
          <c:idx val="2"/>
          <c:order val="1"/>
          <c:tx>
            <c:strRef>
              <c:f>Sheet1!$C$1</c:f>
              <c:strCache>
                <c:ptCount val="1"/>
                <c:pt idx="0">
                  <c:v>TRI après impôt</c:v>
                </c:pt>
              </c:strCache>
            </c:strRef>
          </c:tx>
          <c:spPr>
            <a:ln w="571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 17,4 %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5CD-45CC-8865-F7EEB9C0025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 9,8 %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5CD-45CC-8865-F7EEB9C0025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6,9 %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5CD-45CC-8865-F7EEB9C0025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5,7 %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C5CD-45CC-8865-F7EEB9C00252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 5,2 %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5CD-45CC-8865-F7EEB9C0025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 4,9 %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5CD-45CC-8865-F7EEB9C00252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 4,5 %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5CD-45CC-8865-F7EEB9C00252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/>
                      <a:t>4,2 %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C5CD-45CC-8865-F7EEB9C00252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/>
                      <a:t>4,0 % 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C5CD-45CC-8865-F7EEB9C002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 smtId="4294967295">
                    <a:solidFill>
                      <a:schemeClr val="tx1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Sheet1!$C$2:$C$10</c:f>
              <c:numCache>
                <c:formatCode>0.0%</c:formatCode>
                <c:ptCount val="9"/>
                <c:pt idx="0">
                  <c:v>0.17399999999999999</c:v>
                </c:pt>
                <c:pt idx="1">
                  <c:v>9.8000000000000004E-2</c:v>
                </c:pt>
                <c:pt idx="2">
                  <c:v>6.9000000000000006E-2</c:v>
                </c:pt>
                <c:pt idx="3">
                  <c:v>5.7000000000000002E-2</c:v>
                </c:pt>
                <c:pt idx="4">
                  <c:v>5.1999999999999998E-2</c:v>
                </c:pt>
                <c:pt idx="5">
                  <c:v>4.8899999999999999E-2</c:v>
                </c:pt>
                <c:pt idx="6">
                  <c:v>4.5400000000000003E-2</c:v>
                </c:pt>
                <c:pt idx="7">
                  <c:v>4.2299999999999997E-2</c:v>
                </c:pt>
                <c:pt idx="8">
                  <c:v>3.9600000000000003E-2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A-C5CD-45CC-8865-F7EEB9C00252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TRI avant impôt - Actif alternatif à revenu fixe</c:v>
                </c:pt>
              </c:strCache>
            </c:strRef>
          </c:tx>
          <c:spPr>
            <a:ln w="571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44,3 %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C5CD-45CC-8865-F7EEB9C0025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25,8 %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C-C5CD-45CC-8865-F7EEB9C0025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18,0 %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C5CD-45CC-8865-F7EEB9C0025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14,5 %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C5CD-45CC-8865-F7EEB9C00252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12,7 %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C5CD-45CC-8865-F7EEB9C00252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/>
                      <a:t>11,7 %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C5CD-45CC-8865-F7EEB9C00252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 10,8 %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C5CD-45CC-8865-F7EEB9C00252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/>
                      <a:t>9,9 %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2-C5CD-45CC-8865-F7EEB9C00252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/>
                      <a:t>9,2 %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C5CD-45CC-8865-F7EEB9C002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 smtId="4294967295">
                    <a:solidFill>
                      <a:schemeClr val="tx1"/>
                    </a:solidFill>
                    <a:latin typeface="Sun Life Sans" panose="020B05040303040303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</c:numCache>
            </c:numRef>
          </c:cat>
          <c:val>
            <c:numRef>
              <c:f>Sheet1!$D$2:$D$10</c:f>
              <c:numCache>
                <c:formatCode>0.0%</c:formatCode>
                <c:ptCount val="9"/>
                <c:pt idx="0">
                  <c:v>0.443</c:v>
                </c:pt>
                <c:pt idx="1">
                  <c:v>0.25800000000000001</c:v>
                </c:pt>
                <c:pt idx="2">
                  <c:v>0.18</c:v>
                </c:pt>
                <c:pt idx="3">
                  <c:v>0.14499999999999999</c:v>
                </c:pt>
                <c:pt idx="4">
                  <c:v>0.127</c:v>
                </c:pt>
                <c:pt idx="5">
                  <c:v>0.11700000000000001</c:v>
                </c:pt>
                <c:pt idx="6">
                  <c:v>0.108</c:v>
                </c:pt>
                <c:pt idx="7">
                  <c:v>9.9000000000000005E-2</c:v>
                </c:pt>
                <c:pt idx="8">
                  <c:v>9.1999999999999998E-2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C5CD-45CC-8865-F7EEB9C002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642560"/>
        <c:axId val="152787584"/>
      </c:lineChart>
      <c:catAx>
        <c:axId val="15277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 smtId="4294967295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52786048"/>
        <c:crosses val="autoZero"/>
        <c:auto val="0"/>
        <c:lblAlgn val="ctr"/>
        <c:lblOffset val="100"/>
        <c:noMultiLvlLbl val="0"/>
      </c:catAx>
      <c:valAx>
        <c:axId val="152786048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 smtId="4294967295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52771968"/>
        <c:crosses val="autoZero"/>
        <c:crossBetween val="between"/>
      </c:valAx>
      <c:valAx>
        <c:axId val="152787584"/>
        <c:scaling>
          <c:orientation val="minMax"/>
        </c:scaling>
        <c:delete val="0"/>
        <c:axPos val="r"/>
        <c:numFmt formatCode="0\ 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 smtId="4294967295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158642560"/>
        <c:crosses val="max"/>
        <c:crossBetween val="between"/>
      </c:valAx>
      <c:catAx>
        <c:axId val="1586425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787584"/>
        <c:crosses val="autoZero"/>
        <c:auto val="0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 smtId="4294967295">
              <a:solidFill>
                <a:schemeClr val="tx1"/>
              </a:solidFill>
              <a:latin typeface="Sun Life Sans" panose="020B0504030304030303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r>
              <a:rPr lang="fr-CA" dirty="0"/>
              <a:t>Actif géré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Sun Life Sans" panose="020B0504030304030303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Asset under management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89-411D-9823-FDFC5F736CA3}"/>
              </c:ext>
            </c:extLst>
          </c:dPt>
          <c:cat>
            <c:strRef>
              <c:f>Sheet1!$A$2:$A$11</c:f>
              <c:strCache>
                <c:ptCount val="10"/>
                <c:pt idx="0">
                  <c:v>Sun Life</c:v>
                </c:pt>
                <c:pt idx="1">
                  <c:v>Manuvie</c:v>
                </c:pt>
                <c:pt idx="2">
                  <c:v>Financière Power</c:v>
                </c:pt>
                <c:pt idx="3">
                  <c:v>RBC</c:v>
                </c:pt>
                <c:pt idx="4">
                  <c:v>BAM</c:v>
                </c:pt>
                <c:pt idx="5">
                  <c:v>BMO</c:v>
                </c:pt>
                <c:pt idx="6">
                  <c:v>TD</c:v>
                </c:pt>
                <c:pt idx="7">
                  <c:v>Banque Scotia</c:v>
                </c:pt>
                <c:pt idx="8">
                  <c:v>CIBC</c:v>
                </c:pt>
                <c:pt idx="9">
                  <c:v>Fiera</c:v>
                </c:pt>
              </c:strCache>
            </c:strRef>
          </c:cat>
          <c:val>
            <c:numRef>
              <c:f>Sheet1!$B$2:$B$11</c:f>
              <c:numCache>
                <c:formatCode>"$"#,##0.0000000</c:formatCode>
                <c:ptCount val="10"/>
                <c:pt idx="0">
                  <c:v>1.05158</c:v>
                </c:pt>
                <c:pt idx="1">
                  <c:v>0.99812250000000002</c:v>
                </c:pt>
                <c:pt idx="2">
                  <c:v>0.89341749999999998</c:v>
                </c:pt>
                <c:pt idx="3">
                  <c:v>0.74042125000000003</c:v>
                </c:pt>
                <c:pt idx="4">
                  <c:v>0.68125000000000002</c:v>
                </c:pt>
                <c:pt idx="5">
                  <c:v>0.45068750000000002</c:v>
                </c:pt>
                <c:pt idx="6">
                  <c:v>0.39266250000000003</c:v>
                </c:pt>
                <c:pt idx="7">
                  <c:v>0.28852499999999998</c:v>
                </c:pt>
                <c:pt idx="8">
                  <c:v>0.176065</c:v>
                </c:pt>
                <c:pt idx="9">
                  <c:v>0.16355375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689-411D-9823-FDFC5F736C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1"/>
        <c:overlap val="-27"/>
        <c:axId val="654440032"/>
        <c:axId val="654440688"/>
      </c:barChart>
      <c:catAx>
        <c:axId val="654440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t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654440688"/>
        <c:crosses val="autoZero"/>
        <c:auto val="1"/>
        <c:lblAlgn val="ctr"/>
        <c:lblOffset val="100"/>
        <c:noMultiLvlLbl val="0"/>
      </c:catAx>
      <c:valAx>
        <c:axId val="65444068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_(&quot;$&quot;* #,##0.00_);_(&quot;$&quot;* \(#,##0.00\);_(&quot;$&quot;* &quot;-&quot;??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Sun Life Sans" panose="020B0504030304030303" pitchFamily="34" charset="0"/>
                <a:ea typeface="+mn-ea"/>
                <a:cs typeface="+mn-cs"/>
              </a:defRPr>
            </a:pPr>
            <a:endParaRPr lang="en-US"/>
          </a:p>
        </c:txPr>
        <c:crossAx val="654440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Sun Life Sans" panose="020B0504030304030303" pitchFamily="34" charset="0"/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ECF-4664-8399-E3E5BA129B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ECF-4664-8399-E3E5BA129B6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635-4A86-8CC3-AF54EF6B0A3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635-4A86-8CC3-AF54EF6B0A3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635-4A86-8CC3-AF54EF6B0A3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AECF-4664-8399-E3E5BA129B6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635-4A86-8CC3-AF54EF6B0A3D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Obligations de sociétés</a:t>
                    </a:r>
                    <a:r>
                      <a:rPr lang="en-US" baseline="0"/>
                      <a:t>; </a:t>
                    </a:r>
                    <a:fld id="{65E53CA8-528C-4D07-9F75-D77DCD0FCE8D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ECF-4664-8399-E3E5BA129B6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Prêts hypothécaires commerciaux</a:t>
                    </a:r>
                    <a:r>
                      <a:rPr lang="en-US" baseline="0"/>
                      <a:t>; </a:t>
                    </a:r>
                    <a:fld id="{BB0D2630-7FA9-4849-9FF7-AF59C5580997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ECF-4664-8399-E3E5BA129B6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fr-FR"/>
                      <a:t>Placements privés à revenu fixe</a:t>
                    </a:r>
                    <a:r>
                      <a:rPr lang="fr-FR" baseline="0"/>
                      <a:t>; </a:t>
                    </a:r>
                    <a:fld id="{FFF7EEC3-5987-4A19-AC2E-4978C68ACE0E}" type="VALUE">
                      <a:rPr lang="fr-FR" baseline="0"/>
                      <a:pPr/>
                      <a:t>[VALUE]</a:t>
                    </a:fld>
                    <a:endParaRPr lang="fr-FR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635-4A86-8CC3-AF54EF6B0A3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Actions</a:t>
                    </a:r>
                    <a:r>
                      <a:rPr lang="en-US" baseline="0"/>
                      <a:t>; </a:t>
                    </a:r>
                    <a:fld id="{ADB68665-28E6-4C09-AEBB-FF82ADE28225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635-4A86-8CC3-AF54EF6B0A3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Immobilier</a:t>
                    </a:r>
                    <a:r>
                      <a:rPr lang="en-US" baseline="0"/>
                      <a:t>; </a:t>
                    </a:r>
                    <a:fld id="{A41D1DBE-E04F-4C0C-98BB-77DB499F908B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635-4A86-8CC3-AF54EF6B0A3D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fr-FR" dirty="0" err="1"/>
                      <a:t>Trésorerie</a:t>
                    </a:r>
                    <a:r>
                      <a:rPr lang="fr-FR" dirty="0"/>
                      <a:t> et </a:t>
                    </a:r>
                    <a:r>
                      <a:rPr lang="fr-FR" dirty="0" err="1"/>
                      <a:t>équivalents</a:t>
                    </a:r>
                    <a:r>
                      <a:rPr lang="fr-FR" dirty="0"/>
                      <a:t> de </a:t>
                    </a:r>
                    <a:r>
                      <a:rPr lang="fr-FR" dirty="0" err="1"/>
                      <a:t>trésorerie</a:t>
                    </a:r>
                    <a:r>
                      <a:rPr lang="fr-FR" baseline="0" dirty="0"/>
                      <a:t>; </a:t>
                    </a:r>
                    <a:fld id="{57652893-06AC-41A5-AC5D-72AB9E94D993}" type="VALUE">
                      <a:rPr lang="fr-FR" baseline="0"/>
                      <a:pPr>
                        <a:defRPr>
                          <a:solidFill>
                            <a:srgbClr val="002060"/>
                          </a:solidFill>
                        </a:defRPr>
                      </a:pPr>
                      <a:t>[VALUE]</a:t>
                    </a:fld>
                    <a:endParaRPr lang="fr-FR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ECF-4664-8399-E3E5BA129B69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Obligations d’État</a:t>
                    </a:r>
                    <a:r>
                      <a:rPr lang="en-US" baseline="0"/>
                      <a:t>; </a:t>
                    </a:r>
                    <a:fld id="{61C6DE18-BD76-4B60-9853-49AEA6439359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6635-4A86-8CC3-AF54EF6B0A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Corporate bonds</c:v>
                </c:pt>
                <c:pt idx="1">
                  <c:v>Commercial mortgages</c:v>
                </c:pt>
                <c:pt idx="2">
                  <c:v>Private fixed income</c:v>
                </c:pt>
                <c:pt idx="3">
                  <c:v>Equities</c:v>
                </c:pt>
                <c:pt idx="4">
                  <c:v>Real estate</c:v>
                </c:pt>
                <c:pt idx="5">
                  <c:v>Cash and short term </c:v>
                </c:pt>
                <c:pt idx="6">
                  <c:v>Government bonds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0.14599999999999999</c:v>
                </c:pt>
                <c:pt idx="1">
                  <c:v>0.108</c:v>
                </c:pt>
                <c:pt idx="2" formatCode="0%">
                  <c:v>0.17</c:v>
                </c:pt>
                <c:pt idx="3">
                  <c:v>0.17699999999999999</c:v>
                </c:pt>
                <c:pt idx="4">
                  <c:v>0.13200000000000001</c:v>
                </c:pt>
                <c:pt idx="5" formatCode="0%">
                  <c:v>0.01</c:v>
                </c:pt>
                <c:pt idx="6">
                  <c:v>0.25700000000000001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CF-4664-8399-E3E5BA129B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E93DA-C04E-43AF-870D-2F4D914AFAE3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CEF59-E41D-4217-90C5-A5754BB458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460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nlife.com/Global/Investors/Shareholder+services/Dividend+history/Sun+Life+Financial+Common+share?vgnLocale=en_CA" TargetMode="External"/><Relationship Id="rId7" Type="http://schemas.openxmlformats.org/officeDocument/2006/relationships/hyperlink" Target="https://cdn.sunlife.com/static/Global/Investors/Investor%20briefcase/Ratings/AM_Best-SLF.pdf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dn.sunlife.com/static/Global/Investors/Investor%20briefcase/Ratings/Moody's%20-%20SLF%20Credit%20Opinion_Jul%205%2019.pdf" TargetMode="External"/><Relationship Id="rId5" Type="http://schemas.openxmlformats.org/officeDocument/2006/relationships/hyperlink" Target="https://cdn.sunlife.com/static/Global/Investors/Investor%20briefcase/Ratings/SP_Sun_Life_and_its_operating_subs_e.pdf" TargetMode="External"/><Relationship Id="rId4" Type="http://schemas.openxmlformats.org/officeDocument/2006/relationships/hyperlink" Target="https://www.newswire.ca/news-releases/world-s-100-most-sustainable-corporations-deliver-better-for-investors-861776308.html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8F598-576A-A140-BD5F-93E49FA96C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337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/>
              <a:t>Il ne faut pas confondre les participations versées</a:t>
            </a:r>
            <a:r>
              <a:rPr lang="fr-CA" sz="2000" baseline="0" noProof="0" dirty="0"/>
              <a:t> aux propriétaires de contrats avec les dividendes versés aux actionnaires.</a:t>
            </a:r>
          </a:p>
          <a:p>
            <a:r>
              <a:rPr lang="fr-CA" sz="2000" baseline="0" noProof="0" dirty="0"/>
              <a:t>97,7 % des bénéfices sont attribués aux propriétaires de contrat, alors que le 2,3 % restant est attribué aux actionnaires.</a:t>
            </a:r>
          </a:p>
          <a:p>
            <a:r>
              <a:rPr lang="fr-CA" sz="2000" baseline="0" noProof="0" dirty="0"/>
              <a:t>Le compte des contrats avec participations est distinct des autres placements de la Sun Life.  </a:t>
            </a:r>
            <a:endParaRPr lang="fr-CA" sz="20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8308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541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2005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TIBP actuel : 6,25 %; TRI net d’un contrat d’assurance individuelle.</a:t>
            </a:r>
            <a:endParaRPr lang="fr-CA" sz="2000" noProof="0" dirty="0"/>
          </a:p>
          <a:p>
            <a:r>
              <a:rPr lang="fr-CA" sz="2000" noProof="0" dirty="0">
                <a:cs typeface="Calibri"/>
              </a:rPr>
              <a:t>Le TRI</a:t>
            </a:r>
            <a:r>
              <a:rPr lang="fr-CA" sz="2000" baseline="0" noProof="0" dirty="0">
                <a:cs typeface="Calibri"/>
              </a:rPr>
              <a:t> avant impôt est d’environ deux fois ce TRI </a:t>
            </a:r>
            <a:r>
              <a:rPr lang="fr-CA" sz="2000" noProof="0" dirty="0">
                <a:cs typeface="Calibri"/>
              </a:rPr>
              <a:t>si le taux</a:t>
            </a:r>
            <a:r>
              <a:rPr lang="fr-CA" sz="2000" baseline="0" noProof="0" dirty="0">
                <a:cs typeface="Calibri"/>
              </a:rPr>
              <a:t> d’imposition du particulier est de 50 %.</a:t>
            </a:r>
            <a:endParaRPr lang="fr-CA" sz="2000" noProof="0" dirty="0">
              <a:cs typeface="Calibri"/>
            </a:endParaRPr>
          </a:p>
          <a:p>
            <a:r>
              <a:rPr lang="fr-CA" sz="2000" noProof="0" dirty="0">
                <a:cs typeface="Calibri"/>
              </a:rPr>
              <a:t>Il est encore plus élevé si un taux d’imposition marginal de 53,53 % s’applique (Ontario).</a:t>
            </a:r>
          </a:p>
          <a:p>
            <a:r>
              <a:rPr lang="fr-CA" sz="2000" noProof="0" dirty="0">
                <a:cs typeface="Calibri"/>
              </a:rPr>
              <a:t>TRI à 85 ans (35</a:t>
            </a:r>
            <a:r>
              <a:rPr lang="fr-CA" sz="2000" baseline="30000" noProof="0" dirty="0">
                <a:cs typeface="Calibri"/>
              </a:rPr>
              <a:t>e</a:t>
            </a:r>
            <a:r>
              <a:rPr lang="fr-CA" sz="2000" baseline="0" noProof="0" dirty="0">
                <a:cs typeface="Calibri"/>
              </a:rPr>
              <a:t> année) : 4,9 %</a:t>
            </a:r>
            <a:r>
              <a:rPr lang="fr-CA" sz="2000" noProof="0" dirty="0">
                <a:cs typeface="Calibri"/>
              </a:rPr>
              <a:t>. Selon</a:t>
            </a:r>
            <a:r>
              <a:rPr lang="fr-CA" sz="2000" baseline="0" noProof="0" dirty="0">
                <a:cs typeface="Calibri"/>
              </a:rPr>
              <a:t> le barème actuel moins 1 %, le TRI est de 3,91 %.</a:t>
            </a:r>
            <a:r>
              <a:rPr lang="fr-CA" sz="2000" noProof="0" dirty="0">
                <a:cs typeface="Calibri"/>
              </a:rPr>
              <a:t>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754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noProof="0" dirty="0">
                <a:cs typeface="Calibri"/>
              </a:rPr>
              <a:t>TIBP :</a:t>
            </a:r>
            <a:r>
              <a:rPr lang="fr-CA" baseline="0" noProof="0" dirty="0">
                <a:cs typeface="Calibri"/>
              </a:rPr>
              <a:t> </a:t>
            </a:r>
            <a:r>
              <a:rPr lang="fr-CA" noProof="0" dirty="0">
                <a:cs typeface="Calibri"/>
              </a:rPr>
              <a:t>6,25 %</a:t>
            </a:r>
          </a:p>
          <a:p>
            <a:r>
              <a:rPr lang="fr-CA" noProof="0" dirty="0">
                <a:cs typeface="Calibri"/>
              </a:rPr>
              <a:t>TRI net d’un contrat d’assurance individuelle</a:t>
            </a:r>
          </a:p>
          <a:p>
            <a:r>
              <a:rPr lang="fr-CA" noProof="0" dirty="0">
                <a:cs typeface="Calibri"/>
              </a:rPr>
              <a:t>Le TRI avant impôt est d’environ deux fois ce TRI si le taux d’imposition du particulier est de 50 %.</a:t>
            </a:r>
          </a:p>
          <a:p>
            <a:r>
              <a:rPr lang="fr-CA" noProof="0" dirty="0">
                <a:cs typeface="Calibri"/>
              </a:rPr>
              <a:t>Il est encore plus élevé si un taux d’imposition marginal de 53,53 % s’applique (Ontario).</a:t>
            </a:r>
          </a:p>
          <a:p>
            <a:endParaRPr lang="fr-CA" noProof="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487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Moyenne sur 25 ans de 1995 à 2019</a:t>
            </a:r>
          </a:p>
          <a:p>
            <a:r>
              <a:rPr lang="fr-CA" sz="2000" noProof="0" dirty="0">
                <a:cs typeface="Calibri"/>
              </a:rPr>
              <a:t>Moyenne</a:t>
            </a:r>
            <a:r>
              <a:rPr lang="fr-CA" sz="2000" baseline="0" noProof="0" dirty="0">
                <a:cs typeface="Calibri"/>
              </a:rPr>
              <a:t> sur 25 ans de </a:t>
            </a:r>
            <a:r>
              <a:rPr lang="fr-CA" sz="2000" noProof="0" dirty="0">
                <a:cs typeface="Calibri"/>
              </a:rPr>
              <a:t>1996</a:t>
            </a:r>
            <a:r>
              <a:rPr lang="fr-CA" sz="2000" baseline="0" noProof="0" dirty="0">
                <a:cs typeface="Calibri"/>
              </a:rPr>
              <a:t> à 2020 : </a:t>
            </a:r>
            <a:r>
              <a:rPr lang="fr-CA" sz="2000" noProof="0" dirty="0">
                <a:cs typeface="Calibri"/>
              </a:rPr>
              <a:t>7,46 %.  L’indice S&amp;P aura une moyenne inférieure si son</a:t>
            </a:r>
            <a:r>
              <a:rPr lang="fr-CA" sz="2000" baseline="0" noProof="0" dirty="0">
                <a:cs typeface="Calibri"/>
              </a:rPr>
              <a:t> rendement est inférieur à -6,15 % en 2020. </a:t>
            </a:r>
            <a:endParaRPr lang="fr-CA" sz="2000" noProof="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63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Le TRI avant impôt de</a:t>
            </a:r>
            <a:r>
              <a:rPr lang="fr-CA" sz="2000" baseline="0" noProof="0" dirty="0">
                <a:cs typeface="Calibri"/>
              </a:rPr>
              <a:t> l’actif alternatif à revenu fixe</a:t>
            </a:r>
            <a:r>
              <a:rPr lang="fr-CA" sz="2000" noProof="0" dirty="0">
                <a:cs typeface="Calibri"/>
              </a:rPr>
              <a:t> est le</a:t>
            </a:r>
            <a:r>
              <a:rPr lang="fr-CA" sz="2000" baseline="0" noProof="0" dirty="0">
                <a:cs typeface="Calibri"/>
              </a:rPr>
              <a:t> taux qui doit être obtenu pour générer la valeur nette pour la succession. </a:t>
            </a:r>
          </a:p>
          <a:p>
            <a:r>
              <a:rPr lang="fr-CA" sz="2000" noProof="0" dirty="0">
                <a:cs typeface="Calibri"/>
              </a:rPr>
              <a:t>Il s’agit d’un multiple plus élevé du</a:t>
            </a:r>
            <a:r>
              <a:rPr lang="fr-CA" sz="2000" baseline="0" noProof="0" dirty="0">
                <a:cs typeface="Calibri"/>
              </a:rPr>
              <a:t> TRI après impôt des premières années </a:t>
            </a:r>
            <a:r>
              <a:rPr lang="fr-CA" sz="2000" noProof="0" dirty="0">
                <a:cs typeface="Calibri"/>
              </a:rPr>
              <a:t>puisque le montant d’IMRTD est inférieur. Ce</a:t>
            </a:r>
            <a:r>
              <a:rPr lang="fr-CA" sz="2000" baseline="0" noProof="0" dirty="0">
                <a:cs typeface="Calibri"/>
              </a:rPr>
              <a:t> dernier est cumulatif et s’applique au décès et non à chaque année; il augmente ainsi au fil des années. </a:t>
            </a:r>
            <a:r>
              <a:rPr lang="fr-CA" sz="2000" noProof="0" dirty="0">
                <a:cs typeface="Calibri"/>
              </a:rPr>
              <a:t>L’actif alternatif est</a:t>
            </a:r>
            <a:r>
              <a:rPr lang="fr-CA" sz="2000" baseline="0" noProof="0" dirty="0">
                <a:cs typeface="Calibri"/>
              </a:rPr>
              <a:t> assujetti à un impôt sur les revenus de placement (50 %) </a:t>
            </a:r>
            <a:r>
              <a:rPr lang="fr-CA" sz="2000" noProof="0" dirty="0">
                <a:cs typeface="Calibri"/>
              </a:rPr>
              <a:t>chaque année. Lors du retrait</a:t>
            </a:r>
            <a:r>
              <a:rPr lang="fr-CA" sz="2000" baseline="0" noProof="0" dirty="0">
                <a:cs typeface="Calibri"/>
              </a:rPr>
              <a:t>, le montant est imposé de nouveau à titre de dividendes (45 % après IMRTD)</a:t>
            </a:r>
            <a:r>
              <a:rPr lang="fr-CA" sz="2000" noProof="0" dirty="0">
                <a:cs typeface="Calibri"/>
              </a:rPr>
              <a:t>. La</a:t>
            </a:r>
            <a:r>
              <a:rPr lang="fr-CA" sz="2000" baseline="0" noProof="0" dirty="0">
                <a:cs typeface="Calibri"/>
              </a:rPr>
              <a:t> valeur nette pour la succession comprend le </a:t>
            </a:r>
            <a:r>
              <a:rPr lang="fr-CA" sz="2000" noProof="0" dirty="0">
                <a:cs typeface="Calibri"/>
              </a:rPr>
              <a:t>CDC.</a:t>
            </a:r>
          </a:p>
          <a:p>
            <a:r>
              <a:rPr lang="fr-CA" sz="2000" noProof="0" dirty="0">
                <a:cs typeface="Calibri"/>
              </a:rPr>
              <a:t>Selon</a:t>
            </a:r>
            <a:r>
              <a:rPr lang="fr-CA" sz="2000" baseline="0" noProof="0" dirty="0">
                <a:cs typeface="Calibri"/>
              </a:rPr>
              <a:t> le barème actuel moins 1 %, le TRI net à 85 ans est de 3,8 % et le TRI avant impôt, de 9,6 %.</a:t>
            </a:r>
            <a:r>
              <a:rPr lang="fr-CA" sz="2000" noProof="0" dirty="0">
                <a:cs typeface="Calibri"/>
              </a:rPr>
              <a:t>  </a:t>
            </a:r>
          </a:p>
          <a:p>
            <a:endParaRPr lang="fr-CA" sz="2000" noProof="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65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La Sun Life est une société d’envergure mondiale qui exerce ses activités au Canada,</a:t>
            </a:r>
            <a:r>
              <a:rPr lang="fr-CA" sz="2000" baseline="0" noProof="0" dirty="0">
                <a:cs typeface="Calibri"/>
              </a:rPr>
              <a:t> </a:t>
            </a:r>
            <a:r>
              <a:rPr lang="fr-CA" sz="2000" noProof="0" dirty="0">
                <a:cs typeface="Calibri"/>
              </a:rPr>
              <a:t>aux États-Unis, au Royaume-Uni et dans certains pays d’Asie.  </a:t>
            </a:r>
          </a:p>
          <a:p>
            <a:r>
              <a:rPr lang="fr-CA" sz="2000" noProof="0" dirty="0">
                <a:cs typeface="Calibri"/>
              </a:rPr>
              <a:t>Elle est bien diversifiée sur le plan des pays et des produits.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8791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3200" b="0" i="0" u="none" dirty="0">
                <a:solidFill>
                  <a:srgbClr val="555555"/>
                </a:solidFill>
                <a:effectLst/>
                <a:latin typeface="verdana" panose="020B0604030504040204" pitchFamily="34" charset="0"/>
              </a:rPr>
              <a:t>Il est important de souligner que la Sun Life est un important gestionnaire d’actifs.</a:t>
            </a:r>
            <a:r>
              <a:rPr lang="en-US" sz="2000" baseline="0" dirty="0">
                <a:cs typeface="Calibri"/>
              </a:rPr>
              <a:t> </a:t>
            </a:r>
            <a:r>
              <a:rPr lang="fr-CA" sz="3200" dirty="0">
                <a:effectLst/>
                <a:latin typeface="verdana" panose="020B0604030504040204" pitchFamily="34" charset="0"/>
              </a:rPr>
              <a:t>En fait, elle est l’un des plus importants gestionnaires d’actifs au Canada.</a:t>
            </a:r>
            <a:r>
              <a:rPr lang="en-US" sz="2000" baseline="0" dirty="0">
                <a:cs typeface="Calibri"/>
              </a:rPr>
              <a:t> </a:t>
            </a:r>
            <a:r>
              <a:rPr lang="fr-CA" sz="3200" b="0" i="0" dirty="0">
                <a:solidFill>
                  <a:srgbClr val="555555"/>
                </a:solidFill>
                <a:effectLst/>
                <a:latin typeface="verdana" panose="020B0604030504040204" pitchFamily="34" charset="0"/>
              </a:rPr>
              <a:t>La taille de la Sun Life est plus grande que les banques et caisses de retraite les plus importantes.</a:t>
            </a:r>
            <a:endParaRPr lang="en-CA" sz="2000" dirty="0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2000" dirty="0">
              <a:cs typeface="Calibri"/>
            </a:endParaRP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2138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1775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36180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/>
              <a:t>Source : Données internes sur l’emploi fournies par les équipes de gestion des placements de la Sun Life </a:t>
            </a:r>
            <a:r>
              <a:rPr lang="fr-CA" sz="2000" baseline="0" noProof="0" dirty="0"/>
              <a:t>en février 2020.</a:t>
            </a:r>
            <a:endParaRPr lang="fr-CA" sz="20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73850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sz="2000" noProof="0" dirty="0">
              <a:cs typeface="Calibri"/>
            </a:endParaRPr>
          </a:p>
          <a:p>
            <a:r>
              <a:rPr lang="fr-CA" sz="2000" noProof="0" dirty="0"/>
              <a:t> Source pour l’historique des dividendes versés aux actionnaires :</a:t>
            </a:r>
            <a:endParaRPr lang="fr-CA" sz="2000" noProof="0" dirty="0">
              <a:cs typeface="Calibri"/>
            </a:endParaRPr>
          </a:p>
          <a:p>
            <a:r>
              <a:rPr lang="fr-CA" sz="2000" noProof="0" dirty="0">
                <a:hlinkClick r:id="rId3"/>
              </a:rPr>
              <a:t>https://www.sunlife.com/Global/Investors/Shareholder+services/Dividend+history/Sun+Life+Financial+Common+share?vgnLocale=fr_CA </a:t>
            </a:r>
          </a:p>
          <a:p>
            <a:endParaRPr lang="fr-CA" sz="2000" noProof="0" dirty="0"/>
          </a:p>
          <a:p>
            <a:endParaRPr lang="fr-CA" sz="2000" noProof="0" dirty="0"/>
          </a:p>
          <a:p>
            <a:r>
              <a:rPr lang="fr-CA" sz="2000" noProof="0" dirty="0"/>
              <a:t>Source pour le palmarès des 100 sociétés les plus engagées en matière de développement durable :</a:t>
            </a:r>
          </a:p>
          <a:p>
            <a:r>
              <a:rPr lang="fr-CA" sz="2000" noProof="0" dirty="0">
                <a:hlinkClick r:id="rId4"/>
              </a:rPr>
              <a:t>https://www.newswire.ca/news-releases/world-s-100-most-sustainable-corporations-deliver-better-for-investors-861776308.html</a:t>
            </a:r>
            <a:endParaRPr lang="fr-CA" sz="2000" noProof="0" dirty="0"/>
          </a:p>
          <a:p>
            <a:endParaRPr lang="fr-CA" sz="2000" noProof="0" dirty="0"/>
          </a:p>
          <a:p>
            <a:endParaRPr lang="fr-CA" sz="2000" noProof="0" dirty="0"/>
          </a:p>
          <a:p>
            <a:r>
              <a:rPr lang="fr-CA" sz="2000" b="1" u="sng" noProof="0" dirty="0"/>
              <a:t>Source des données</a:t>
            </a:r>
            <a:r>
              <a:rPr lang="fr-CA" sz="2000" b="1" u="none" noProof="0" dirty="0"/>
              <a:t> : </a:t>
            </a:r>
            <a:r>
              <a:rPr lang="fr-CA" sz="2000" b="0" u="none" noProof="0" dirty="0"/>
              <a:t>Nous avons passé en revue, puis comparé, les cotes de tous les assureurs</a:t>
            </a:r>
            <a:r>
              <a:rPr lang="fr-CA" sz="2000" b="0" u="none" baseline="0" noProof="0" dirty="0"/>
              <a:t>. La Sun Life était en tête à tous les égards (à égalité avec Canada-Vie).</a:t>
            </a:r>
          </a:p>
          <a:p>
            <a:r>
              <a:rPr lang="fr-CA" sz="4400" dirty="0">
                <a:solidFill>
                  <a:schemeClr val="bg1"/>
                </a:solidFill>
              </a:rPr>
              <a:t>   S &amp; P : </a:t>
            </a:r>
            <a:r>
              <a:rPr lang="fr-CA" sz="4400" dirty="0">
                <a:solidFill>
                  <a:schemeClr val="bg1"/>
                </a:solidFill>
                <a:hlinkClick r:id="rId5"/>
              </a:rPr>
              <a:t>https://cdn.sunlife.com/static/Global/Investors/Investor%20briefcase/Ratings/SP_Sun_Life_and_its_operating_subs_e.pdf</a:t>
            </a:r>
            <a:endParaRPr lang="fr-CA" sz="4400" dirty="0">
              <a:solidFill>
                <a:schemeClr val="bg1"/>
              </a:solidFill>
            </a:endParaRPr>
          </a:p>
          <a:p>
            <a:r>
              <a:rPr lang="fr-CA" sz="4400" dirty="0">
                <a:solidFill>
                  <a:schemeClr val="bg1"/>
                </a:solidFill>
              </a:rPr>
              <a:t>   </a:t>
            </a:r>
            <a:r>
              <a:rPr lang="fr-CA" sz="4400" dirty="0" err="1">
                <a:solidFill>
                  <a:schemeClr val="bg1"/>
                </a:solidFill>
              </a:rPr>
              <a:t>Moodys</a:t>
            </a:r>
            <a:r>
              <a:rPr lang="fr-CA" sz="4400" dirty="0">
                <a:solidFill>
                  <a:schemeClr val="bg1"/>
                </a:solidFill>
              </a:rPr>
              <a:t> : </a:t>
            </a:r>
            <a:r>
              <a:rPr lang="fr-CA" sz="4400" dirty="0">
                <a:solidFill>
                  <a:schemeClr val="bg1"/>
                </a:solidFill>
                <a:hlinkClick r:id="rId6"/>
              </a:rPr>
              <a:t>https://cdn.sunlife.com/</a:t>
            </a:r>
            <a:r>
              <a:rPr lang="fr-CA" sz="4400" dirty="0" err="1">
                <a:solidFill>
                  <a:schemeClr val="bg1"/>
                </a:solidFill>
                <a:hlinkClick r:id="rId6"/>
              </a:rPr>
              <a:t>static</a:t>
            </a:r>
            <a:r>
              <a:rPr lang="fr-CA" sz="4400" dirty="0">
                <a:solidFill>
                  <a:schemeClr val="bg1"/>
                </a:solidFill>
                <a:hlinkClick r:id="rId6"/>
              </a:rPr>
              <a:t>/Global/</a:t>
            </a:r>
            <a:r>
              <a:rPr lang="fr-CA" sz="4400" dirty="0" err="1">
                <a:solidFill>
                  <a:schemeClr val="bg1"/>
                </a:solidFill>
                <a:hlinkClick r:id="rId6"/>
              </a:rPr>
              <a:t>Investors</a:t>
            </a:r>
            <a:r>
              <a:rPr lang="fr-CA" sz="4400" dirty="0">
                <a:solidFill>
                  <a:schemeClr val="bg1"/>
                </a:solidFill>
                <a:hlinkClick r:id="rId6"/>
              </a:rPr>
              <a:t>/Investor%20briefcase/Ratings/Moody’s%20-%20SLF%20Credit%20Opinion_Jul%205%2019.pdf</a:t>
            </a:r>
            <a:endParaRPr lang="fr-CA" sz="4400" dirty="0">
              <a:solidFill>
                <a:schemeClr val="bg1"/>
              </a:solidFill>
            </a:endParaRPr>
          </a:p>
          <a:p>
            <a:r>
              <a:rPr lang="fr-CA" sz="4400" dirty="0">
                <a:solidFill>
                  <a:schemeClr val="bg1"/>
                </a:solidFill>
              </a:rPr>
              <a:t>   A.M. Best : </a:t>
            </a:r>
            <a:r>
              <a:rPr lang="fr-CA" sz="4400" dirty="0">
                <a:solidFill>
                  <a:schemeClr val="bg1"/>
                </a:solidFill>
                <a:hlinkClick r:id="rId7"/>
              </a:rPr>
              <a:t>https://cdn.sunlife.com/static/Global/Investors/Investor%20briefcase/Ratings/AM_Best-SLF.pdf</a:t>
            </a:r>
            <a:endParaRPr lang="fr-CA" sz="4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578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>
              <a:solidFill>
                <a:srgbClr val="00394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934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Option d’assurance-vie</a:t>
            </a:r>
            <a:r>
              <a:rPr lang="fr-CA" sz="2000" baseline="0" noProof="0" dirty="0">
                <a:cs typeface="Calibri"/>
              </a:rPr>
              <a:t> la plus abordable.</a:t>
            </a:r>
            <a:r>
              <a:rPr lang="fr-CA" sz="2000" noProof="0" dirty="0">
                <a:cs typeface="Calibri"/>
              </a:rPr>
              <a:t> Perçue comme une dépense.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985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Perçue comme un placement. VR libre d’impôt. Capital-décès versé en franchise</a:t>
            </a:r>
            <a:r>
              <a:rPr lang="fr-CA" sz="2000" baseline="0" noProof="0" dirty="0">
                <a:cs typeface="Calibri"/>
              </a:rPr>
              <a:t> d’impôt au bénéficiaire</a:t>
            </a:r>
            <a:r>
              <a:rPr lang="fr-CA" sz="2000" noProof="0" dirty="0">
                <a:cs typeface="Calibri"/>
              </a:rPr>
              <a:t>.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295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2019 — 44,4 % investi</a:t>
            </a:r>
            <a:r>
              <a:rPr lang="fr-CA" sz="2000" baseline="0" noProof="0" dirty="0">
                <a:cs typeface="Calibri"/>
              </a:rPr>
              <a:t> dans des actifs sûrs</a:t>
            </a:r>
            <a:endParaRPr lang="fr-CA" sz="20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6178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2000" noProof="0" dirty="0">
                <a:cs typeface="Calibri"/>
              </a:rPr>
              <a:t>La Sun Life a une capacité</a:t>
            </a:r>
            <a:r>
              <a:rPr lang="fr-CA" sz="2000" baseline="0" noProof="0" dirty="0">
                <a:cs typeface="Calibri"/>
              </a:rPr>
              <a:t> totale de 220 M$</a:t>
            </a:r>
            <a:r>
              <a:rPr lang="fr-CA" sz="2000" noProof="0" dirty="0">
                <a:cs typeface="Calibri"/>
              </a:rPr>
              <a:t>.  </a:t>
            </a:r>
          </a:p>
          <a:p>
            <a:endParaRPr lang="fr-CA" sz="2000" noProof="0" dirty="0">
              <a:cs typeface="Calibri"/>
            </a:endParaRPr>
          </a:p>
          <a:p>
            <a:r>
              <a:rPr lang="fr-CA" sz="2000" noProof="0" dirty="0">
                <a:cs typeface="Calibri"/>
              </a:rPr>
              <a:t>Les</a:t>
            </a:r>
            <a:r>
              <a:rPr lang="fr-CA" sz="2000" baseline="0" noProof="0" dirty="0">
                <a:cs typeface="Calibri"/>
              </a:rPr>
              <a:t> gens fortunés souscrivent une assurance-vie permanente. Ils n’en ont pas nécessairement BESOIN, mais ils VEULENT en souscrire une.</a:t>
            </a:r>
            <a:endParaRPr lang="fr-CA" sz="2000" noProof="0" dirty="0">
              <a:cs typeface="Calibri"/>
            </a:endParaRPr>
          </a:p>
          <a:p>
            <a:endParaRPr lang="fr-CA" sz="2000" noProof="0" dirty="0">
              <a:cs typeface="Calibri"/>
            </a:endParaRPr>
          </a:p>
          <a:p>
            <a:endParaRPr lang="fr-CA" sz="20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963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70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0D6B3-E479-6F4D-8549-DEA4639C19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201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49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149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29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096000" y="2249440"/>
            <a:ext cx="0" cy="2910663"/>
          </a:xfrm>
          <a:prstGeom prst="line">
            <a:avLst/>
          </a:prstGeom>
          <a:ln w="28575">
            <a:solidFill>
              <a:srgbClr val="ADC3BD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40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615B59-8372-4D90-95A7-DB70E5EBA4B9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4FF5C1-F5C0-481C-848C-A0CB5A1070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743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615B59-8372-4D90-95A7-DB70E5EBA4B9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4FF5C1-F5C0-481C-848C-A0CB5A1070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506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615B59-8372-4D90-95A7-DB70E5EBA4B9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4FF5C1-F5C0-481C-848C-A0CB5A1070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252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615B59-8372-4D90-95A7-DB70E5EBA4B9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4FF5C1-F5C0-481C-848C-A0CB5A1070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24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615B59-8372-4D90-95A7-DB70E5EBA4B9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4FF5C1-F5C0-481C-848C-A0CB5A1070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289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615B59-8372-4D90-95A7-DB70E5EBA4B9}" type="datetimeFigureOut">
              <a:rPr lang="en-CA" smtClean="0"/>
              <a:t>2022-06-20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4FF5C1-F5C0-481C-848C-A0CB5A1070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008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-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B38F5AC-2968-3C40-AA04-1207084C7F8B}"/>
              </a:ext>
            </a:extLst>
          </p:cNvPr>
          <p:cNvSpPr txBox="1"/>
          <p:nvPr userDrawn="1"/>
        </p:nvSpPr>
        <p:spPr>
          <a:xfrm>
            <a:off x="728356" y="6342847"/>
            <a:ext cx="9547761" cy="263064"/>
          </a:xfrm>
          <a:prstGeom prst="rect">
            <a:avLst/>
          </a:prstGeom>
          <a:noFill/>
        </p:spPr>
        <p:txBody>
          <a:bodyPr wrap="square" lIns="0" rIns="96000" bIns="62400" rtlCol="0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000" b="1" i="0" spc="533" baseline="0">
                <a:solidFill>
                  <a:srgbClr val="003946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SUN LIFE FINANCIAL 2018</a:t>
            </a:r>
            <a:r>
              <a:rPr lang="en-CA" sz="1000" b="1" i="0" spc="533" baseline="0">
                <a:solidFill>
                  <a:srgbClr val="FFCB05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•</a:t>
            </a:r>
            <a:r>
              <a:rPr lang="en-CA" sz="1000" b="1" i="0" spc="533" baseline="0">
                <a:solidFill>
                  <a:srgbClr val="003946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PPT Topic Title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0B0695-9586-8044-A885-9AB221778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8374" y="6240885"/>
            <a:ext cx="480017" cy="48238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rgbClr val="003946"/>
                </a:solidFill>
                <a:latin typeface="Sun Life Sans" panose="02000503000000020004" pitchFamily="2" charset="77"/>
                <a:cs typeface="Calibri"/>
              </a:defRPr>
            </a:lvl1pPr>
          </a:lstStyle>
          <a:p>
            <a:fld id="{CD0B62E8-4833-C84D-A86B-4CF3C4DE74F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982BDF0-2DC4-644F-B679-5DBA7D593AE9}"/>
              </a:ext>
            </a:extLst>
          </p:cNvPr>
          <p:cNvSpPr/>
          <p:nvPr userDrawn="1"/>
        </p:nvSpPr>
        <p:spPr>
          <a:xfrm>
            <a:off x="11448374" y="6241462"/>
            <a:ext cx="480017" cy="480017"/>
          </a:xfrm>
          <a:prstGeom prst="ellipse">
            <a:avLst/>
          </a:prstGeom>
          <a:noFill/>
          <a:ln w="12700">
            <a:solidFill>
              <a:srgbClr val="00394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Sun Life Sans" panose="02000503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0697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-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37C881-79BE-9140-8038-A241900569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3333" y="0"/>
            <a:ext cx="2878667" cy="243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38F5AC-2968-3C40-AA04-1207084C7F8B}"/>
              </a:ext>
            </a:extLst>
          </p:cNvPr>
          <p:cNvSpPr txBox="1"/>
          <p:nvPr userDrawn="1"/>
        </p:nvSpPr>
        <p:spPr>
          <a:xfrm>
            <a:off x="728356" y="6342847"/>
            <a:ext cx="9547761" cy="263064"/>
          </a:xfrm>
          <a:prstGeom prst="rect">
            <a:avLst/>
          </a:prstGeom>
          <a:noFill/>
        </p:spPr>
        <p:txBody>
          <a:bodyPr wrap="square" lIns="0" rIns="96000" bIns="62400" rtlCol="0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000" b="1" i="0" spc="533" baseline="0">
                <a:solidFill>
                  <a:srgbClr val="003946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SUN LIFE FINANCIAL 2018</a:t>
            </a:r>
            <a:r>
              <a:rPr lang="en-CA" sz="1000" b="1" i="0" spc="533" baseline="0">
                <a:solidFill>
                  <a:srgbClr val="FFCB05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•</a:t>
            </a:r>
            <a:r>
              <a:rPr lang="en-CA" sz="1000" b="1" i="0" spc="533" baseline="0">
                <a:solidFill>
                  <a:srgbClr val="003946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PPT Topic Title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0B0695-9586-8044-A885-9AB221778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8374" y="6240885"/>
            <a:ext cx="480017" cy="48238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rgbClr val="003946"/>
                </a:solidFill>
                <a:latin typeface="Sun Life Sans" panose="02000503000000020004" pitchFamily="2" charset="77"/>
                <a:cs typeface="Calibri"/>
              </a:defRPr>
            </a:lvl1pPr>
          </a:lstStyle>
          <a:p>
            <a:fld id="{CD0B62E8-4833-C84D-A86B-4CF3C4DE74F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982BDF0-2DC4-644F-B679-5DBA7D593AE9}"/>
              </a:ext>
            </a:extLst>
          </p:cNvPr>
          <p:cNvSpPr/>
          <p:nvPr userDrawn="1"/>
        </p:nvSpPr>
        <p:spPr>
          <a:xfrm>
            <a:off x="11448374" y="6241462"/>
            <a:ext cx="480017" cy="480017"/>
          </a:xfrm>
          <a:prstGeom prst="ellipse">
            <a:avLst/>
          </a:prstGeom>
          <a:noFill/>
          <a:ln w="12700">
            <a:solidFill>
              <a:srgbClr val="00394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atin typeface="Sun Life Sans" panose="02000503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5029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sl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9DE6B21-86E0-41E7-BA54-C02FAFEB40BA}" type="datetime1">
              <a:rPr lang="en-US" smtClean="0"/>
              <a:t>6/20/2022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E3E0CD6-1EA5-4DF9-B39B-2D18BF95A074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13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7942FC4-B894-4AED-8298-3DD30A7FF3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4500" y="0"/>
            <a:ext cx="10477500" cy="5893594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-6360264" y="-1008598"/>
            <a:ext cx="26382103" cy="20570208"/>
            <a:chOff x="-7013408" y="-1008598"/>
            <a:chExt cx="26382103" cy="2057020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782882D-F5A1-3449-9CAD-59B5F4D13EAF}"/>
                </a:ext>
              </a:extLst>
            </p:cNvPr>
            <p:cNvSpPr/>
            <p:nvPr userDrawn="1"/>
          </p:nvSpPr>
          <p:spPr>
            <a:xfrm>
              <a:off x="4497148" y="4624613"/>
              <a:ext cx="14688667" cy="1468866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CDAD6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782882D-F5A1-3449-9CAD-59B5F4D13EAF}"/>
                </a:ext>
              </a:extLst>
            </p:cNvPr>
            <p:cNvSpPr/>
            <p:nvPr userDrawn="1"/>
          </p:nvSpPr>
          <p:spPr>
            <a:xfrm>
              <a:off x="4680028" y="4872943"/>
              <a:ext cx="14688667" cy="14688667"/>
            </a:xfrm>
            <a:prstGeom prst="ellipse">
              <a:avLst/>
            </a:prstGeom>
            <a:noFill/>
            <a:ln w="38100">
              <a:solidFill>
                <a:srgbClr val="61857B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16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782882D-F5A1-3449-9CAD-59B5F4D13EAF}"/>
                </a:ext>
              </a:extLst>
            </p:cNvPr>
            <p:cNvSpPr/>
            <p:nvPr userDrawn="1"/>
          </p:nvSpPr>
          <p:spPr>
            <a:xfrm>
              <a:off x="-7013408" y="-1008598"/>
              <a:ext cx="14688667" cy="1468866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516E6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6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49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3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149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75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 -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408CBE67-75DE-2D46-A03C-33422940B3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891" y="550334"/>
            <a:ext cx="9918253" cy="7747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defRPr sz="3200" b="0" i="0">
                <a:latin typeface="Sun Life Sans" panose="02000503000000020004" pitchFamily="2" charset="77"/>
              </a:defRPr>
            </a:lvl1pPr>
          </a:lstStyle>
          <a:p>
            <a:r>
              <a:rPr lang="en-CA"/>
              <a:t>Headline goes here </a:t>
            </a:r>
            <a:endParaRPr lang="en-US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92F03E43-EED6-7945-9DCA-B29A64D7D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29209" y="6375395"/>
            <a:ext cx="532129" cy="299719"/>
          </a:xfrm>
          <a:prstGeom prst="rect">
            <a:avLst/>
          </a:prstGeom>
        </p:spPr>
        <p:txBody>
          <a:bodyPr vert="horz" lIns="91440" tIns="45720" rIns="90000" bIns="45720" rtlCol="0" anchor="ctr"/>
          <a:lstStyle>
            <a:lvl1pPr algn="r">
              <a:defRPr sz="1000" b="0" i="0">
                <a:solidFill>
                  <a:srgbClr val="003946"/>
                </a:solidFill>
                <a:latin typeface="Sun Life Sans" panose="02000503000000020004" pitchFamily="2" charset="77"/>
                <a:cs typeface="Calibri"/>
              </a:defRPr>
            </a:lvl1pPr>
          </a:lstStyle>
          <a:p>
            <a:fld id="{CD0B62E8-4833-C84D-A86B-4CF3C4DE74F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091CA65A-C221-6949-A2FC-9818B07134D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05248" y="2074622"/>
            <a:ext cx="10981505" cy="413937"/>
          </a:xfrm>
          <a:prstGeom prst="rect">
            <a:avLst/>
          </a:prstGeom>
        </p:spPr>
        <p:txBody>
          <a:bodyPr lIns="0"/>
          <a:lstStyle>
            <a:lvl1pPr>
              <a:spcBef>
                <a:spcPts val="0"/>
              </a:spcBef>
              <a:defRPr sz="2000" b="0" i="0">
                <a:solidFill>
                  <a:srgbClr val="EAAB00"/>
                </a:solidFill>
                <a:latin typeface="Sun Life Sans" panose="02000503000000020004" pitchFamily="2" charset="77"/>
              </a:defRPr>
            </a:lvl1pPr>
          </a:lstStyle>
          <a:p>
            <a:pPr lvl="0"/>
            <a:r>
              <a:rPr lang="en-CA"/>
              <a:t>SECTION TITLE GOES HERE</a:t>
            </a:r>
          </a:p>
        </p:txBody>
      </p:sp>
      <p:sp>
        <p:nvSpPr>
          <p:cNvPr id="25" name="Content Placeholder 14">
            <a:extLst>
              <a:ext uri="{FF2B5EF4-FFF2-40B4-BE49-F238E27FC236}">
                <a16:creationId xmlns:a16="http://schemas.microsoft.com/office/drawing/2014/main" id="{203D19F9-C1F1-7047-9614-EE4C9F2BAAD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5248" y="2715056"/>
            <a:ext cx="10981505" cy="2763829"/>
          </a:xfrm>
          <a:prstGeom prst="rect">
            <a:avLst/>
          </a:prstGeom>
        </p:spPr>
        <p:txBody>
          <a:bodyPr lIns="0"/>
          <a:lstStyle>
            <a:lvl1pPr>
              <a:defRPr sz="1600" b="0" i="0">
                <a:solidFill>
                  <a:srgbClr val="555555"/>
                </a:solidFill>
                <a:latin typeface="Sun Life Sans" panose="02000503000000020004" pitchFamily="2" charset="77"/>
              </a:defRPr>
            </a:lvl1pPr>
            <a:lvl2pPr marL="115194" indent="-163192">
              <a:buClr>
                <a:srgbClr val="EAAB00"/>
              </a:buClr>
              <a:defRPr sz="1600" b="0" i="0">
                <a:solidFill>
                  <a:srgbClr val="555555"/>
                </a:solidFill>
                <a:latin typeface="Sun Life Sans" panose="02000503000000020004" pitchFamily="2" charset="77"/>
              </a:defRPr>
            </a:lvl2pPr>
            <a:lvl3pPr marL="316784" indent="-163192">
              <a:buClr>
                <a:srgbClr val="EAAB00"/>
              </a:buClr>
              <a:defRPr sz="1600" b="0" i="0">
                <a:solidFill>
                  <a:srgbClr val="555555"/>
                </a:solidFill>
                <a:latin typeface="Sun Life Sans" panose="02000503000000020004" pitchFamily="2" charset="77"/>
              </a:defRPr>
            </a:lvl3pPr>
            <a:lvl4pPr marL="475176" indent="-163192">
              <a:buClr>
                <a:srgbClr val="EAAB00"/>
              </a:buClr>
              <a:defRPr sz="1600" b="0" i="0">
                <a:solidFill>
                  <a:srgbClr val="555555"/>
                </a:solidFill>
                <a:latin typeface="Sun Life Sans" panose="02000503000000020004" pitchFamily="2" charset="77"/>
              </a:defRPr>
            </a:lvl4pPr>
            <a:lvl5pPr marL="638368" indent="-163192">
              <a:buClr>
                <a:srgbClr val="EAAB00"/>
              </a:buClr>
              <a:defRPr sz="1600" b="0" i="0">
                <a:solidFill>
                  <a:srgbClr val="555555"/>
                </a:solidFill>
                <a:latin typeface="Sun Life Sans" panose="02000503000000020004" pitchFamily="2" charset="77"/>
              </a:defRPr>
            </a:lvl5pPr>
          </a:lstStyle>
          <a:p>
            <a:pPr lvl="0"/>
            <a:r>
              <a:rPr lang="en-CA"/>
              <a:t>Add text here</a:t>
            </a:r>
          </a:p>
          <a:p>
            <a:pPr lvl="1"/>
            <a:r>
              <a:rPr lang="en-CA"/>
              <a:t>bullet level 1</a:t>
            </a:r>
          </a:p>
          <a:p>
            <a:pPr lvl="2"/>
            <a:r>
              <a:rPr lang="en-CA"/>
              <a:t>bullet level 2</a:t>
            </a:r>
          </a:p>
          <a:p>
            <a:pPr lvl="3"/>
            <a:r>
              <a:rPr lang="en-CA"/>
              <a:t>bullet level 3</a:t>
            </a:r>
          </a:p>
          <a:p>
            <a:pPr lvl="4"/>
            <a:r>
              <a:rPr lang="en-CA"/>
              <a:t>bullet level 4</a:t>
            </a: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2D231E69-A6B2-9C47-8834-1E2315FC39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5248" y="1434185"/>
            <a:ext cx="10981505" cy="531284"/>
          </a:xfrm>
          <a:prstGeom prst="rect">
            <a:avLst/>
          </a:prstGeom>
        </p:spPr>
        <p:txBody>
          <a:bodyPr lIns="0" anchor="ctr"/>
          <a:lstStyle>
            <a:lvl1pPr>
              <a:spcBef>
                <a:spcPts val="0"/>
              </a:spcBef>
              <a:defRPr sz="2267" b="0" i="0" baseline="0">
                <a:latin typeface="Sun Life Sans" panose="02000503000000020004" pitchFamily="2" charset="77"/>
              </a:defRPr>
            </a:lvl1pPr>
          </a:lstStyle>
          <a:p>
            <a:pPr lvl="0"/>
            <a:r>
              <a:rPr lang="en-CA"/>
              <a:t>Subhead goes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429ACB-313B-1A4B-B379-F708C5616286}"/>
              </a:ext>
            </a:extLst>
          </p:cNvPr>
          <p:cNvSpPr txBox="1"/>
          <p:nvPr userDrawn="1"/>
        </p:nvSpPr>
        <p:spPr>
          <a:xfrm>
            <a:off x="600892" y="6356760"/>
            <a:ext cx="1201405" cy="263064"/>
          </a:xfrm>
          <a:prstGeom prst="rect">
            <a:avLst/>
          </a:prstGeom>
          <a:noFill/>
        </p:spPr>
        <p:txBody>
          <a:bodyPr wrap="square" lIns="0" rIns="96000" bIns="62400" rtlCol="0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000" b="1" i="0" spc="400" baseline="0">
                <a:solidFill>
                  <a:srgbClr val="003946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SUN LIFE</a:t>
            </a:r>
            <a:r>
              <a:rPr lang="en-CA" sz="1000" b="1" i="0" spc="400" baseline="0">
                <a:solidFill>
                  <a:srgbClr val="EAAB00"/>
                </a:solidFill>
                <a:latin typeface="Sun Life Sans" panose="02000503000000020004" pitchFamily="2" charset="77"/>
                <a:cs typeface="Calibri" panose="020F0502020204030204" pitchFamily="34" charset="0"/>
              </a:rPr>
              <a:t>•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997C702-6365-3D44-BC84-ED96870B6E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05113" y="6356764"/>
            <a:ext cx="8384208" cy="27845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1000" b="0" i="0" spc="400" baseline="0">
                <a:latin typeface="Sun Life Sans" panose="02000503000000020004" pitchFamily="2" charset="77"/>
              </a:defRPr>
            </a:lvl1pPr>
            <a:lvl2pPr marL="0" indent="0">
              <a:buFontTx/>
              <a:buNone/>
              <a:defRPr/>
            </a:lvl2pPr>
            <a:lvl3pPr marL="361934" indent="0">
              <a:buFontTx/>
              <a:buNone/>
              <a:defRPr/>
            </a:lvl3pPr>
            <a:lvl4pPr marL="598988" indent="0">
              <a:buFontTx/>
              <a:buNone/>
              <a:defRPr/>
            </a:lvl4pPr>
            <a:lvl5pPr marL="836042" indent="0">
              <a:buFontTx/>
              <a:buNone/>
              <a:defRPr/>
            </a:lvl5pPr>
          </a:lstStyle>
          <a:p>
            <a:pPr lvl="0"/>
            <a:r>
              <a:rPr lang="en-US"/>
              <a:t>Intergenerational Wealth Transfer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02B08FB-3042-DD48-B543-0663050F1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3333" y="-11224"/>
            <a:ext cx="2878667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6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9DE6B21-86E0-41E7-BA54-C02FAFEB40BA}" type="datetime1">
              <a:rPr lang="en-US" smtClean="0"/>
              <a:t>6/20/2022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E3E0CD6-1EA5-4DF9-B39B-2D18BF95A074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253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82882D-F5A1-3449-9CAD-59B5F4D13EAF}"/>
              </a:ext>
            </a:extLst>
          </p:cNvPr>
          <p:cNvSpPr/>
          <p:nvPr userDrawn="1"/>
        </p:nvSpPr>
        <p:spPr>
          <a:xfrm>
            <a:off x="7031737" y="2958008"/>
            <a:ext cx="7907022" cy="7892090"/>
          </a:xfrm>
          <a:prstGeom prst="ellipse">
            <a:avLst/>
          </a:prstGeom>
          <a:noFill/>
          <a:ln w="25400" cap="flat" cmpd="sng" algn="ctr">
            <a:solidFill>
              <a:srgbClr val="ADC3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39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782882D-F5A1-3449-9CAD-59B5F4D13EAF}"/>
              </a:ext>
            </a:extLst>
          </p:cNvPr>
          <p:cNvSpPr/>
          <p:nvPr userDrawn="1"/>
        </p:nvSpPr>
        <p:spPr>
          <a:xfrm>
            <a:off x="7184137" y="3111232"/>
            <a:ext cx="7907022" cy="7892090"/>
          </a:xfrm>
          <a:prstGeom prst="ellipse">
            <a:avLst/>
          </a:prstGeom>
          <a:noFill/>
          <a:ln w="25400" cap="flat" cmpd="sng" algn="ctr">
            <a:solidFill>
              <a:srgbClr val="6185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39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50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6612847-8FFF-6D4E-8E7E-1D5AF3C893F4}"/>
              </a:ext>
            </a:extLst>
          </p:cNvPr>
          <p:cNvSpPr/>
          <p:nvPr userDrawn="1"/>
        </p:nvSpPr>
        <p:spPr>
          <a:xfrm>
            <a:off x="-3813992" y="-7345875"/>
            <a:ext cx="16355466" cy="15710984"/>
          </a:xfrm>
          <a:prstGeom prst="ellipse">
            <a:avLst/>
          </a:prstGeom>
          <a:noFill/>
          <a:ln w="57150" cap="flat" cmpd="sng" algn="ctr">
            <a:solidFill>
              <a:srgbClr val="ADC3BD"/>
            </a:solidFill>
            <a:prstDash val="solid"/>
          </a:ln>
          <a:effectLst/>
        </p:spPr>
        <p:txBody>
          <a:bodyPr rtlCol="0" anchor="ctr"/>
          <a:lstStyle/>
          <a:p>
            <a:pPr algn="ctr" defTabSz="457200"/>
            <a:endParaRPr lang="en-US" kern="0">
              <a:solidFill>
                <a:srgbClr val="003946"/>
              </a:solidFill>
              <a:latin typeface="Arial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0DECDC7-03BA-FF40-A456-C0D7758D456B}"/>
              </a:ext>
            </a:extLst>
          </p:cNvPr>
          <p:cNvSpPr/>
          <p:nvPr userDrawn="1"/>
        </p:nvSpPr>
        <p:spPr>
          <a:xfrm>
            <a:off x="-3165512" y="-6704115"/>
            <a:ext cx="15019298" cy="14427467"/>
          </a:xfrm>
          <a:prstGeom prst="ellipse">
            <a:avLst/>
          </a:prstGeom>
          <a:noFill/>
          <a:ln w="28575" cap="flat" cmpd="sng" algn="ctr">
            <a:solidFill>
              <a:srgbClr val="516E66"/>
            </a:solidFill>
            <a:prstDash val="solid"/>
          </a:ln>
          <a:effectLst/>
        </p:spPr>
        <p:txBody>
          <a:bodyPr rtlCol="0" anchor="ctr"/>
          <a:lstStyle/>
          <a:p>
            <a:pPr algn="ctr" defTabSz="457200"/>
            <a:endParaRPr lang="en-US" kern="0">
              <a:solidFill>
                <a:srgbClr val="003946"/>
              </a:solidFill>
              <a:latin typeface="Arial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F22B33-7502-5349-8917-E506B8833E7D}"/>
              </a:ext>
            </a:extLst>
          </p:cNvPr>
          <p:cNvGrpSpPr/>
          <p:nvPr userDrawn="1"/>
        </p:nvGrpSpPr>
        <p:grpSpPr>
          <a:xfrm>
            <a:off x="-4429737" y="-7937357"/>
            <a:ext cx="17586960" cy="16893951"/>
            <a:chOff x="6096000" y="-1090222"/>
            <a:chExt cx="4463512" cy="446351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9A4425D-3224-6A42-95C8-ED8816B9BF19}"/>
                </a:ext>
              </a:extLst>
            </p:cNvPr>
            <p:cNvSpPr/>
            <p:nvPr/>
          </p:nvSpPr>
          <p:spPr>
            <a:xfrm>
              <a:off x="6096000" y="-1090222"/>
              <a:ext cx="4463512" cy="4463512"/>
            </a:xfrm>
            <a:prstGeom prst="ellipse">
              <a:avLst/>
            </a:prstGeom>
            <a:noFill/>
            <a:ln w="25400" cap="flat" cmpd="sng" algn="ctr">
              <a:solidFill>
                <a:srgbClr val="ADC3B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srgbClr val="003946"/>
                </a:solidFill>
                <a:latin typeface="Arial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6612847-8FFF-6D4E-8E7E-1D5AF3C893F4}"/>
                </a:ext>
              </a:extLst>
            </p:cNvPr>
            <p:cNvSpPr/>
            <p:nvPr/>
          </p:nvSpPr>
          <p:spPr>
            <a:xfrm>
              <a:off x="6252274" y="-933948"/>
              <a:ext cx="4150963" cy="4150963"/>
            </a:xfrm>
            <a:prstGeom prst="ellipse">
              <a:avLst/>
            </a:prstGeom>
            <a:noFill/>
            <a:ln w="57150" cap="flat" cmpd="sng" algn="ctr">
              <a:solidFill>
                <a:srgbClr val="ADC3B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srgbClr val="003946"/>
                </a:solidFill>
                <a:latin typeface="Arial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DECDC7-03BA-FF40-A456-C0D7758D456B}"/>
                </a:ext>
              </a:extLst>
            </p:cNvPr>
            <p:cNvSpPr/>
            <p:nvPr/>
          </p:nvSpPr>
          <p:spPr>
            <a:xfrm>
              <a:off x="6416856" y="-764390"/>
              <a:ext cx="3811848" cy="3811848"/>
            </a:xfrm>
            <a:prstGeom prst="ellipse">
              <a:avLst/>
            </a:prstGeom>
            <a:noFill/>
            <a:ln w="28575" cap="flat" cmpd="sng" algn="ctr">
              <a:solidFill>
                <a:srgbClr val="516E66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srgbClr val="003946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612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F22B33-7502-5349-8917-E506B8833E7D}"/>
              </a:ext>
            </a:extLst>
          </p:cNvPr>
          <p:cNvGrpSpPr/>
          <p:nvPr userDrawn="1"/>
        </p:nvGrpSpPr>
        <p:grpSpPr>
          <a:xfrm>
            <a:off x="-931793" y="-8081851"/>
            <a:ext cx="17586960" cy="16893951"/>
            <a:chOff x="6096000" y="-1090222"/>
            <a:chExt cx="4463512" cy="4463512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9A4425D-3224-6A42-95C8-ED8816B9BF19}"/>
                </a:ext>
              </a:extLst>
            </p:cNvPr>
            <p:cNvSpPr/>
            <p:nvPr/>
          </p:nvSpPr>
          <p:spPr>
            <a:xfrm>
              <a:off x="6096000" y="-1090222"/>
              <a:ext cx="4463512" cy="4463512"/>
            </a:xfrm>
            <a:prstGeom prst="ellipse">
              <a:avLst/>
            </a:prstGeom>
            <a:noFill/>
            <a:ln w="25400" cap="flat" cmpd="sng" algn="ctr">
              <a:solidFill>
                <a:srgbClr val="ADC3B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srgbClr val="003946"/>
                </a:solidFill>
                <a:latin typeface="Arial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6612847-8FFF-6D4E-8E7E-1D5AF3C893F4}"/>
                </a:ext>
              </a:extLst>
            </p:cNvPr>
            <p:cNvSpPr/>
            <p:nvPr/>
          </p:nvSpPr>
          <p:spPr>
            <a:xfrm>
              <a:off x="6252274" y="-933948"/>
              <a:ext cx="4150963" cy="4150963"/>
            </a:xfrm>
            <a:prstGeom prst="ellipse">
              <a:avLst/>
            </a:prstGeom>
            <a:noFill/>
            <a:ln w="57150" cap="flat" cmpd="sng" algn="ctr">
              <a:solidFill>
                <a:srgbClr val="ADC3B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srgbClr val="003946"/>
                </a:solidFill>
                <a:latin typeface="Arial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0DECDC7-03BA-FF40-A456-C0D7758D456B}"/>
                </a:ext>
              </a:extLst>
            </p:cNvPr>
            <p:cNvSpPr/>
            <p:nvPr/>
          </p:nvSpPr>
          <p:spPr>
            <a:xfrm>
              <a:off x="6416856" y="-764390"/>
              <a:ext cx="3811848" cy="3811848"/>
            </a:xfrm>
            <a:prstGeom prst="ellipse">
              <a:avLst/>
            </a:prstGeom>
            <a:noFill/>
            <a:ln w="28575" cap="flat" cmpd="sng" algn="ctr">
              <a:solidFill>
                <a:srgbClr val="516E66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srgbClr val="003946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792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82882D-F5A1-3449-9CAD-59B5F4D13EAF}"/>
              </a:ext>
            </a:extLst>
          </p:cNvPr>
          <p:cNvSpPr/>
          <p:nvPr userDrawn="1"/>
        </p:nvSpPr>
        <p:spPr>
          <a:xfrm>
            <a:off x="8781111" y="4151381"/>
            <a:ext cx="5118103" cy="5108438"/>
          </a:xfrm>
          <a:prstGeom prst="ellipse">
            <a:avLst/>
          </a:prstGeom>
          <a:noFill/>
          <a:ln w="25400" cap="flat" cmpd="sng" algn="ctr">
            <a:solidFill>
              <a:srgbClr val="ADC3BD"/>
            </a:solidFill>
            <a:prstDash val="solid"/>
          </a:ln>
          <a:effectLst/>
        </p:spPr>
        <p:txBody>
          <a:bodyPr rtlCol="0" anchor="ctr"/>
          <a:lstStyle/>
          <a:p>
            <a:pPr algn="ctr" defTabSz="457189"/>
            <a:endParaRPr lang="en-US" kern="0">
              <a:solidFill>
                <a:srgbClr val="003946"/>
              </a:solidFill>
              <a:latin typeface="Arial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782882D-F5A1-3449-9CAD-59B5F4D13EAF}"/>
              </a:ext>
            </a:extLst>
          </p:cNvPr>
          <p:cNvSpPr/>
          <p:nvPr userDrawn="1"/>
        </p:nvSpPr>
        <p:spPr>
          <a:xfrm>
            <a:off x="8933511" y="4303781"/>
            <a:ext cx="5118103" cy="5108438"/>
          </a:xfrm>
          <a:prstGeom prst="ellipse">
            <a:avLst/>
          </a:prstGeom>
          <a:noFill/>
          <a:ln w="25400" cap="flat" cmpd="sng" algn="ctr">
            <a:solidFill>
              <a:srgbClr val="61857B"/>
            </a:solidFill>
            <a:prstDash val="solid"/>
          </a:ln>
          <a:effectLst/>
        </p:spPr>
        <p:txBody>
          <a:bodyPr rtlCol="0" anchor="ctr"/>
          <a:lstStyle/>
          <a:p>
            <a:pPr algn="ctr" defTabSz="457189"/>
            <a:endParaRPr lang="en-US" kern="0">
              <a:solidFill>
                <a:srgbClr val="00394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830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82882D-F5A1-3449-9CAD-59B5F4D13EAF}"/>
              </a:ext>
            </a:extLst>
          </p:cNvPr>
          <p:cNvSpPr/>
          <p:nvPr userDrawn="1"/>
        </p:nvSpPr>
        <p:spPr>
          <a:xfrm>
            <a:off x="8902700" y="1615812"/>
            <a:ext cx="4021496" cy="4013903"/>
          </a:xfrm>
          <a:prstGeom prst="ellipse">
            <a:avLst/>
          </a:prstGeom>
          <a:noFill/>
          <a:ln w="25400" cap="flat" cmpd="sng" algn="ctr">
            <a:solidFill>
              <a:srgbClr val="ADC3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39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782882D-F5A1-3449-9CAD-59B5F4D13EAF}"/>
              </a:ext>
            </a:extLst>
          </p:cNvPr>
          <p:cNvSpPr/>
          <p:nvPr userDrawn="1"/>
        </p:nvSpPr>
        <p:spPr>
          <a:xfrm>
            <a:off x="9055100" y="1768212"/>
            <a:ext cx="4021496" cy="4013903"/>
          </a:xfrm>
          <a:prstGeom prst="ellipse">
            <a:avLst/>
          </a:prstGeom>
          <a:noFill/>
          <a:ln w="25400" cap="flat" cmpd="sng" algn="ctr">
            <a:solidFill>
              <a:srgbClr val="6185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39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474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7394" y="4522302"/>
            <a:ext cx="8705380" cy="1633212"/>
          </a:xfrm>
          <a:solidFill>
            <a:srgbClr val="516E66"/>
          </a:solidFill>
        </p:spPr>
        <p:txBody>
          <a:bodyPr anchor="ctr">
            <a:normAutofit/>
          </a:bodyPr>
          <a:lstStyle>
            <a:lvl1pPr algn="r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001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934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829" y="63119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087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6" r:id="rId2"/>
    <p:sldLayoutId id="2147483650" r:id="rId3"/>
    <p:sldLayoutId id="2147483660" r:id="rId4"/>
    <p:sldLayoutId id="2147483715" r:id="rId5"/>
    <p:sldLayoutId id="2147483661" r:id="rId6"/>
    <p:sldLayoutId id="2147483662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.xml"/><Relationship Id="rId4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chart" Target="../charts/chart1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01490" y="2493963"/>
            <a:ext cx="9144000" cy="2387600"/>
          </a:xfrm>
        </p:spPr>
        <p:txBody>
          <a:bodyPr>
            <a:normAutofit/>
          </a:bodyPr>
          <a:lstStyle/>
          <a:p>
            <a:r>
              <a:rPr lang="en-CA" sz="5400" dirty="0" err="1"/>
              <a:t>L’assurance</a:t>
            </a:r>
            <a:r>
              <a:rPr lang="en-CA" sz="5400" dirty="0"/>
              <a:t>-vie </a:t>
            </a:r>
            <a:br>
              <a:rPr lang="en-CA" sz="5400" dirty="0"/>
            </a:br>
            <a:r>
              <a:rPr lang="en-CA" sz="5400" dirty="0" err="1"/>
              <a:t>comme</a:t>
            </a:r>
            <a:r>
              <a:rPr lang="en-CA" sz="5400" dirty="0"/>
              <a:t> </a:t>
            </a:r>
            <a:r>
              <a:rPr lang="en-CA" sz="5400" i="1" dirty="0" err="1"/>
              <a:t>catégorie</a:t>
            </a:r>
            <a:r>
              <a:rPr lang="en-CA" sz="5400" i="1" dirty="0"/>
              <a:t> </a:t>
            </a:r>
            <a:br>
              <a:rPr lang="en-CA" sz="5400" i="1" dirty="0"/>
            </a:br>
            <a:r>
              <a:rPr lang="en-CA" sz="5400" i="1" dirty="0" err="1"/>
              <a:t>d’actif</a:t>
            </a:r>
            <a:endParaRPr lang="en-CA" sz="5400" i="1" dirty="0"/>
          </a:p>
        </p:txBody>
      </p:sp>
    </p:spTree>
    <p:extLst>
      <p:ext uri="{BB962C8B-B14F-4D97-AF65-F5344CB8AC3E}">
        <p14:creationId xmlns:p14="http://schemas.microsoft.com/office/powerpoint/2010/main" val="378842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Le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principe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du partage</a:t>
            </a:r>
            <a:b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Fonctionnement de l’assurance-vie avec participation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F4BB78-F574-4EA1-A5EA-24AAA292034A}"/>
              </a:ext>
            </a:extLst>
          </p:cNvPr>
          <p:cNvSpPr txBox="1"/>
          <p:nvPr/>
        </p:nvSpPr>
        <p:spPr>
          <a:xfrm>
            <a:off x="2208933" y="2061486"/>
            <a:ext cx="807893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F1AB1F"/>
              </a:buClr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Primes déterminées selon des hypothèses prudentes</a:t>
            </a:r>
          </a:p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F1AB1F"/>
              </a:buClr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(Intérêt de 2-3 %, taux de mortalité des années 1980 et frais compte tenu de l’inflation)</a:t>
            </a:r>
          </a:p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F1AB1F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846"/>
              </a:solidFill>
              <a:effectLst/>
              <a:uLnTx/>
              <a:uFillTx/>
              <a:latin typeface="Sun Life Sans" panose="020B0504030304030303" pitchFamily="34" charset="0"/>
              <a:ea typeface="+mn-ea"/>
              <a:cs typeface="Arial"/>
            </a:endParaRPr>
          </a:p>
        </p:txBody>
      </p:sp>
      <p:grpSp>
        <p:nvGrpSpPr>
          <p:cNvPr id="14" name="Group 13" descr="down arrow">
            <a:extLst>
              <a:ext uri="{FF2B5EF4-FFF2-40B4-BE49-F238E27FC236}">
                <a16:creationId xmlns:a16="http://schemas.microsoft.com/office/drawing/2014/main" id="{30C550D9-38AA-4DE4-80E6-E1A83EFC9DCD}"/>
              </a:ext>
            </a:extLst>
          </p:cNvPr>
          <p:cNvGrpSpPr/>
          <p:nvPr/>
        </p:nvGrpSpPr>
        <p:grpSpPr>
          <a:xfrm>
            <a:off x="1199219" y="2808517"/>
            <a:ext cx="2936362" cy="2013854"/>
            <a:chOff x="1043354" y="2808517"/>
            <a:chExt cx="2936362" cy="201385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3691661-8B08-4254-9E77-26EA0B11D4E9}"/>
                </a:ext>
              </a:extLst>
            </p:cNvPr>
            <p:cNvGrpSpPr/>
            <p:nvPr/>
          </p:nvGrpSpPr>
          <p:grpSpPr>
            <a:xfrm>
              <a:off x="1780307" y="3181377"/>
              <a:ext cx="2199409" cy="1426289"/>
              <a:chOff x="1780307" y="3077467"/>
              <a:chExt cx="2199409" cy="1426289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3B6EFC0-0504-412A-8B6F-EC3D56580D77}"/>
                  </a:ext>
                </a:extLst>
              </p:cNvPr>
              <p:cNvSpPr txBox="1"/>
              <p:nvPr/>
            </p:nvSpPr>
            <p:spPr>
              <a:xfrm>
                <a:off x="1780307" y="3795870"/>
                <a:ext cx="2199409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609585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600"/>
                  </a:spcAft>
                  <a:buClr>
                    <a:srgbClr val="F1AB1F"/>
                  </a:buClr>
                  <a:buSzTx/>
                  <a:buFontTx/>
                  <a:buNone/>
                  <a:tabLst/>
                  <a:defRPr/>
                </a:pPr>
                <a:r>
                  <a:rPr kumimoji="0" lang="en-CA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686868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Arial"/>
                  </a:rPr>
                  <a:t>Gains de placement</a:t>
                </a:r>
              </a:p>
            </p:txBody>
          </p:sp>
          <p:sp>
            <p:nvSpPr>
              <p:cNvPr id="11" name="AutoShape 10">
                <a:extLst>
                  <a:ext uri="{FF2B5EF4-FFF2-40B4-BE49-F238E27FC236}">
                    <a16:creationId xmlns:a16="http://schemas.microsoft.com/office/drawing/2014/main" id="{CFAA1FCB-F49B-44B4-BFE2-C5D9499F1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3939" y="3077467"/>
                <a:ext cx="772143" cy="711200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B9CB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21907" tIns="60952" rIns="121907" bIns="60952" anchor="ctr"/>
              <a:lstStyle/>
              <a:p>
                <a:pPr defTabSz="609585"/>
                <a:endParaRPr lang="en-US" sz="24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EA97F8F-76B2-4967-A1E8-71733D3A6F48}"/>
                </a:ext>
              </a:extLst>
            </p:cNvPr>
            <p:cNvSpPr txBox="1"/>
            <p:nvPr/>
          </p:nvSpPr>
          <p:spPr>
            <a:xfrm rot="16200000">
              <a:off x="359593" y="3492278"/>
              <a:ext cx="20138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+mj-lt"/>
                </a:rPr>
                <a:t>Environ 70 % des participations</a:t>
              </a:r>
            </a:p>
          </p:txBody>
        </p:sp>
        <p:sp>
          <p:nvSpPr>
            <p:cNvPr id="18" name="Rounded Rectangle 1">
              <a:extLst>
                <a:ext uri="{FF2B5EF4-FFF2-40B4-BE49-F238E27FC236}">
                  <a16:creationId xmlns:a16="http://schemas.microsoft.com/office/drawing/2014/main" id="{AEDFBF0A-1158-4EDE-80FF-EE3EE734701B}"/>
                </a:ext>
              </a:extLst>
            </p:cNvPr>
            <p:cNvSpPr/>
            <p:nvPr/>
          </p:nvSpPr>
          <p:spPr>
            <a:xfrm>
              <a:off x="1719892" y="2907337"/>
              <a:ext cx="2259824" cy="1915033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latin typeface="Sun Life Sans" panose="020B0504030304030303" pitchFamily="34" charset="0"/>
              </a:endParaRPr>
            </a:p>
          </p:txBody>
        </p:sp>
      </p:grpSp>
      <p:grpSp>
        <p:nvGrpSpPr>
          <p:cNvPr id="3" name="Group 2" descr="down arrow">
            <a:extLst>
              <a:ext uri="{FF2B5EF4-FFF2-40B4-BE49-F238E27FC236}">
                <a16:creationId xmlns:a16="http://schemas.microsoft.com/office/drawing/2014/main" id="{B74BBB92-2569-414F-A87F-37A285194FBB}"/>
              </a:ext>
            </a:extLst>
          </p:cNvPr>
          <p:cNvGrpSpPr/>
          <p:nvPr/>
        </p:nvGrpSpPr>
        <p:grpSpPr>
          <a:xfrm>
            <a:off x="5095010" y="3123444"/>
            <a:ext cx="2199409" cy="1484222"/>
            <a:chOff x="5095010" y="3019534"/>
            <a:chExt cx="2199409" cy="148422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0954900-2E5F-4D5A-975C-1271E2018A34}"/>
                </a:ext>
              </a:extLst>
            </p:cNvPr>
            <p:cNvSpPr txBox="1"/>
            <p:nvPr/>
          </p:nvSpPr>
          <p:spPr>
            <a:xfrm>
              <a:off x="5095010" y="3795870"/>
              <a:ext cx="219940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F1AB1F"/>
                </a:buClr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8686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/>
                </a:rPr>
                <a:t>Gains de </a:t>
              </a:r>
              <a:r>
                <a:rPr kumimoji="0" lang="en-CA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68686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/>
                </a:rPr>
                <a:t>mortalité</a:t>
              </a:r>
              <a:endPara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E8C7A933-5ADC-4427-9B21-980BFFACE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642" y="3019534"/>
              <a:ext cx="772143" cy="7112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B9CBC6"/>
            </a:solidFill>
            <a:ln w="9525">
              <a:noFill/>
              <a:miter lim="800000"/>
              <a:headEnd/>
              <a:tailEnd/>
            </a:ln>
          </p:spPr>
          <p:txBody>
            <a:bodyPr wrap="none" lIns="121907" tIns="60952" rIns="121907" bIns="60952" anchor="ctr"/>
            <a:lstStyle/>
            <a:p>
              <a:pPr defTabSz="609585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4" name="Group 3" descr="down arrow">
            <a:extLst>
              <a:ext uri="{FF2B5EF4-FFF2-40B4-BE49-F238E27FC236}">
                <a16:creationId xmlns:a16="http://schemas.microsoft.com/office/drawing/2014/main" id="{87002324-F07C-4315-896B-9F4D7E7E9B8A}"/>
              </a:ext>
            </a:extLst>
          </p:cNvPr>
          <p:cNvGrpSpPr/>
          <p:nvPr/>
        </p:nvGrpSpPr>
        <p:grpSpPr>
          <a:xfrm>
            <a:off x="8253848" y="3124355"/>
            <a:ext cx="2199409" cy="1476108"/>
            <a:chOff x="8409713" y="3020445"/>
            <a:chExt cx="2199409" cy="147610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340F19B-ACE8-4C6A-992D-C1AD26B329DB}"/>
                </a:ext>
              </a:extLst>
            </p:cNvPr>
            <p:cNvSpPr txBox="1"/>
            <p:nvPr/>
          </p:nvSpPr>
          <p:spPr>
            <a:xfrm>
              <a:off x="8409713" y="3788667"/>
              <a:ext cx="219940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F1AB1F"/>
                </a:buClr>
                <a:buSzTx/>
                <a:buFontTx/>
                <a:buNone/>
                <a:tabLst/>
                <a:defRPr/>
              </a:pPr>
              <a:r>
                <a:rPr kumimoji="0" lang="fr-FR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8686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/>
                </a:rPr>
                <a:t>Gains au chapitre des frais</a:t>
              </a: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822AE028-951C-4B54-B377-C8F11F55A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345" y="3020445"/>
              <a:ext cx="772143" cy="7112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B9CBC6"/>
            </a:solidFill>
            <a:ln w="9525">
              <a:noFill/>
              <a:miter lim="800000"/>
              <a:headEnd/>
              <a:tailEnd/>
            </a:ln>
          </p:spPr>
          <p:txBody>
            <a:bodyPr wrap="none" lIns="121907" tIns="60952" rIns="121907" bIns="60952" anchor="ctr"/>
            <a:lstStyle/>
            <a:p>
              <a:pPr defTabSz="609585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2" name="Group 11" descr="Down arrow ">
            <a:extLst>
              <a:ext uri="{FF2B5EF4-FFF2-40B4-BE49-F238E27FC236}">
                <a16:creationId xmlns:a16="http://schemas.microsoft.com/office/drawing/2014/main" id="{C786BC81-4641-446D-98A0-DE7B091D2016}"/>
              </a:ext>
            </a:extLst>
          </p:cNvPr>
          <p:cNvGrpSpPr/>
          <p:nvPr/>
        </p:nvGrpSpPr>
        <p:grpSpPr>
          <a:xfrm>
            <a:off x="3577934" y="4704963"/>
            <a:ext cx="5233556" cy="1520858"/>
            <a:chOff x="3577934" y="4541673"/>
            <a:chExt cx="5233556" cy="1520858"/>
          </a:xfrm>
        </p:grpSpPr>
        <p:sp>
          <p:nvSpPr>
            <p:cNvPr id="15" name="AutoShape 10" descr="down arrow">
              <a:extLst>
                <a:ext uri="{FF2B5EF4-FFF2-40B4-BE49-F238E27FC236}">
                  <a16:creationId xmlns:a16="http://schemas.microsoft.com/office/drawing/2014/main" id="{814E3F9D-E5EA-4C9B-9807-220CD6E4C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641" y="4541673"/>
              <a:ext cx="772143" cy="7112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B9CBC6"/>
            </a:solidFill>
            <a:ln w="9525">
              <a:noFill/>
              <a:miter lim="800000"/>
              <a:headEnd/>
              <a:tailEnd/>
            </a:ln>
          </p:spPr>
          <p:txBody>
            <a:bodyPr wrap="none" lIns="121907" tIns="60952" rIns="121907" bIns="60952" anchor="ctr"/>
            <a:lstStyle/>
            <a:p>
              <a:pPr defTabSz="609585"/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15A526C-76E3-40FA-B89C-2868C5618BCC}"/>
                </a:ext>
              </a:extLst>
            </p:cNvPr>
            <p:cNvSpPr txBox="1"/>
            <p:nvPr/>
          </p:nvSpPr>
          <p:spPr>
            <a:xfrm>
              <a:off x="3577934" y="5354645"/>
              <a:ext cx="523355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>
                  <a:srgbClr val="F1AB1F"/>
                </a:buClr>
                <a:buSzTx/>
                <a:buFontTx/>
                <a:buNone/>
                <a:tabLst/>
                <a:defRPr/>
              </a:pPr>
              <a:r>
                <a:rPr kumimoji="0" lang="fr-FR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8686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/>
                </a:rPr>
                <a:t>Les gains sont distribués sous forme de participations aux </a:t>
              </a:r>
              <a:r>
                <a:rPr kumimoji="0" lang="en-CA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8686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/>
                </a:rPr>
                <a:t>propriétaires de </a:t>
              </a:r>
              <a:r>
                <a:rPr kumimoji="0" lang="en-CA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68686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/>
                </a:rPr>
                <a:t>contrat</a:t>
              </a:r>
              <a:endPara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48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Domination des gains de placement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Participations par source et année*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382EDBA-BFE3-45A2-8E1F-2F8211BA493F}"/>
              </a:ext>
            </a:extLst>
          </p:cNvPr>
          <p:cNvSpPr txBox="1">
            <a:spLocks/>
          </p:cNvSpPr>
          <p:nvPr/>
        </p:nvSpPr>
        <p:spPr>
          <a:xfrm>
            <a:off x="6058391" y="1793473"/>
            <a:ext cx="5561161" cy="579967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4587"/>
              </a:lnSpc>
              <a:spcBef>
                <a:spcPts val="0"/>
              </a:spcBef>
              <a:spcAft>
                <a:spcPts val="1600"/>
              </a:spcAft>
              <a:buClrTx/>
              <a:buSzTx/>
              <a:buFontTx/>
              <a:buNone/>
              <a:tabLst>
                <a:tab pos="5507429" algn="l"/>
              </a:tabLst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PART. = Part. Placements + Part. Mortalité + Part. Frais</a:t>
            </a:r>
          </a:p>
        </p:txBody>
      </p:sp>
      <p:grpSp>
        <p:nvGrpSpPr>
          <p:cNvPr id="32" name="Group 31" descr="Image showing an example of the dividends credited over the life of the policy.  &#10;">
            <a:extLst>
              <a:ext uri="{FF2B5EF4-FFF2-40B4-BE49-F238E27FC236}">
                <a16:creationId xmlns:a16="http://schemas.microsoft.com/office/drawing/2014/main" id="{AF316D4C-4EFF-489F-B6AA-DA645027B87A}"/>
              </a:ext>
            </a:extLst>
          </p:cNvPr>
          <p:cNvGrpSpPr/>
          <p:nvPr/>
        </p:nvGrpSpPr>
        <p:grpSpPr>
          <a:xfrm>
            <a:off x="2379154" y="2650236"/>
            <a:ext cx="8065009" cy="2908483"/>
            <a:chOff x="1118795" y="2577917"/>
            <a:chExt cx="10204012" cy="2908483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8548B6B-10EC-4DB0-956E-06DCB9FD7628}"/>
                </a:ext>
              </a:extLst>
            </p:cNvPr>
            <p:cNvGrpSpPr/>
            <p:nvPr/>
          </p:nvGrpSpPr>
          <p:grpSpPr>
            <a:xfrm>
              <a:off x="1118795" y="2577917"/>
              <a:ext cx="10204012" cy="2908483"/>
              <a:chOff x="1118795" y="2577917"/>
              <a:chExt cx="10204012" cy="2908483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DDC4CFF-4455-4B57-A25A-DD4E3710E45A}"/>
                  </a:ext>
                </a:extLst>
              </p:cNvPr>
              <p:cNvGrpSpPr/>
              <p:nvPr/>
            </p:nvGrpSpPr>
            <p:grpSpPr>
              <a:xfrm>
                <a:off x="1118795" y="2577917"/>
                <a:ext cx="10204012" cy="2908483"/>
                <a:chOff x="1118795" y="2577917"/>
                <a:chExt cx="10204012" cy="2908483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FDB4ABB8-01E6-459A-A89F-AF37095C9C13}"/>
                    </a:ext>
                  </a:extLst>
                </p:cNvPr>
                <p:cNvSpPr/>
                <p:nvPr/>
              </p:nvSpPr>
              <p:spPr>
                <a:xfrm>
                  <a:off x="1151068" y="2818504"/>
                  <a:ext cx="10155219" cy="2657138"/>
                </a:xfrm>
                <a:custGeom>
                  <a:avLst/>
                  <a:gdLst>
                    <a:gd name="connsiteX0" fmla="*/ 0 w 10155219"/>
                    <a:gd name="connsiteY0" fmla="*/ 2635623 h 2657138"/>
                    <a:gd name="connsiteX1" fmla="*/ 2065468 w 10155219"/>
                    <a:gd name="connsiteY1" fmla="*/ 2076225 h 2657138"/>
                    <a:gd name="connsiteX2" fmla="*/ 4830184 w 10155219"/>
                    <a:gd name="connsiteY2" fmla="*/ 1086522 h 2657138"/>
                    <a:gd name="connsiteX3" fmla="*/ 6293224 w 10155219"/>
                    <a:gd name="connsiteY3" fmla="*/ 699247 h 2657138"/>
                    <a:gd name="connsiteX4" fmla="*/ 7272170 w 10155219"/>
                    <a:gd name="connsiteY4" fmla="*/ 344244 h 2657138"/>
                    <a:gd name="connsiteX5" fmla="*/ 8390965 w 10155219"/>
                    <a:gd name="connsiteY5" fmla="*/ 0 h 2657138"/>
                    <a:gd name="connsiteX6" fmla="*/ 9273092 w 10155219"/>
                    <a:gd name="connsiteY6" fmla="*/ 32272 h 2657138"/>
                    <a:gd name="connsiteX7" fmla="*/ 9735671 w 10155219"/>
                    <a:gd name="connsiteY7" fmla="*/ 53788 h 2657138"/>
                    <a:gd name="connsiteX8" fmla="*/ 10144461 w 10155219"/>
                    <a:gd name="connsiteY8" fmla="*/ 193637 h 2657138"/>
                    <a:gd name="connsiteX9" fmla="*/ 10155219 w 10155219"/>
                    <a:gd name="connsiteY9" fmla="*/ 2657138 h 2657138"/>
                    <a:gd name="connsiteX10" fmla="*/ 9983097 w 10155219"/>
                    <a:gd name="connsiteY10" fmla="*/ 2506531 h 2657138"/>
                    <a:gd name="connsiteX11" fmla="*/ 9542033 w 10155219"/>
                    <a:gd name="connsiteY11" fmla="*/ 2323651 h 2657138"/>
                    <a:gd name="connsiteX12" fmla="*/ 8401723 w 10155219"/>
                    <a:gd name="connsiteY12" fmla="*/ 2119256 h 2657138"/>
                    <a:gd name="connsiteX13" fmla="*/ 7562626 w 10155219"/>
                    <a:gd name="connsiteY13" fmla="*/ 2216075 h 2657138"/>
                    <a:gd name="connsiteX14" fmla="*/ 6519134 w 10155219"/>
                    <a:gd name="connsiteY14" fmla="*/ 2323651 h 2657138"/>
                    <a:gd name="connsiteX15" fmla="*/ 6282466 w 10155219"/>
                    <a:gd name="connsiteY15" fmla="*/ 2345167 h 2657138"/>
                    <a:gd name="connsiteX16" fmla="*/ 5421854 w 10155219"/>
                    <a:gd name="connsiteY16" fmla="*/ 2355924 h 2657138"/>
                    <a:gd name="connsiteX17" fmla="*/ 4335332 w 10155219"/>
                    <a:gd name="connsiteY17" fmla="*/ 2409712 h 2657138"/>
                    <a:gd name="connsiteX18" fmla="*/ 3367144 w 10155219"/>
                    <a:gd name="connsiteY18" fmla="*/ 2506531 h 2657138"/>
                    <a:gd name="connsiteX19" fmla="*/ 2485017 w 10155219"/>
                    <a:gd name="connsiteY19" fmla="*/ 2614108 h 2657138"/>
                    <a:gd name="connsiteX20" fmla="*/ 1731981 w 10155219"/>
                    <a:gd name="connsiteY20" fmla="*/ 2624865 h 2657138"/>
                    <a:gd name="connsiteX21" fmla="*/ 1430767 w 10155219"/>
                    <a:gd name="connsiteY21" fmla="*/ 2635623 h 2657138"/>
                    <a:gd name="connsiteX22" fmla="*/ 1226372 w 10155219"/>
                    <a:gd name="connsiteY22" fmla="*/ 2635623 h 2657138"/>
                    <a:gd name="connsiteX23" fmla="*/ 978946 w 10155219"/>
                    <a:gd name="connsiteY23" fmla="*/ 2635623 h 2657138"/>
                    <a:gd name="connsiteX24" fmla="*/ 613186 w 10155219"/>
                    <a:gd name="connsiteY24" fmla="*/ 2646381 h 2657138"/>
                    <a:gd name="connsiteX25" fmla="*/ 0 w 10155219"/>
                    <a:gd name="connsiteY25" fmla="*/ 2635623 h 2657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0155219" h="2657138">
                      <a:moveTo>
                        <a:pt x="0" y="2635623"/>
                      </a:moveTo>
                      <a:lnTo>
                        <a:pt x="2065468" y="2076225"/>
                      </a:lnTo>
                      <a:lnTo>
                        <a:pt x="4830184" y="1086522"/>
                      </a:lnTo>
                      <a:lnTo>
                        <a:pt x="6293224" y="699247"/>
                      </a:lnTo>
                      <a:lnTo>
                        <a:pt x="7272170" y="344244"/>
                      </a:lnTo>
                      <a:lnTo>
                        <a:pt x="8390965" y="0"/>
                      </a:lnTo>
                      <a:lnTo>
                        <a:pt x="9273092" y="32272"/>
                      </a:lnTo>
                      <a:lnTo>
                        <a:pt x="9735671" y="53788"/>
                      </a:lnTo>
                      <a:lnTo>
                        <a:pt x="10144461" y="193637"/>
                      </a:lnTo>
                      <a:lnTo>
                        <a:pt x="10155219" y="2657138"/>
                      </a:lnTo>
                      <a:lnTo>
                        <a:pt x="9983097" y="2506531"/>
                      </a:lnTo>
                      <a:lnTo>
                        <a:pt x="9542033" y="2323651"/>
                      </a:lnTo>
                      <a:lnTo>
                        <a:pt x="8401723" y="2119256"/>
                      </a:lnTo>
                      <a:lnTo>
                        <a:pt x="7562626" y="2216075"/>
                      </a:lnTo>
                      <a:lnTo>
                        <a:pt x="6519134" y="2323651"/>
                      </a:lnTo>
                      <a:lnTo>
                        <a:pt x="6282466" y="2345167"/>
                      </a:lnTo>
                      <a:lnTo>
                        <a:pt x="5421854" y="2355924"/>
                      </a:lnTo>
                      <a:lnTo>
                        <a:pt x="4335332" y="2409712"/>
                      </a:lnTo>
                      <a:lnTo>
                        <a:pt x="3367144" y="2506531"/>
                      </a:lnTo>
                      <a:lnTo>
                        <a:pt x="2485017" y="2614108"/>
                      </a:lnTo>
                      <a:lnTo>
                        <a:pt x="1731981" y="2624865"/>
                      </a:lnTo>
                      <a:lnTo>
                        <a:pt x="1430767" y="2635623"/>
                      </a:lnTo>
                      <a:lnTo>
                        <a:pt x="1226372" y="2635623"/>
                      </a:lnTo>
                      <a:lnTo>
                        <a:pt x="978946" y="2635623"/>
                      </a:lnTo>
                      <a:lnTo>
                        <a:pt x="613186" y="2646381"/>
                      </a:lnTo>
                      <a:lnTo>
                        <a:pt x="0" y="2635623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8826F5A-5009-4DA3-8F17-25A4E34C4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8795" y="2577917"/>
                  <a:ext cx="0" cy="2908483"/>
                </a:xfrm>
                <a:prstGeom prst="line">
                  <a:avLst/>
                </a:prstGeom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17E0BE98-5D96-4B35-B17D-B5A1E420CE49}"/>
                    </a:ext>
                  </a:extLst>
                </p:cNvPr>
                <p:cNvCxnSpPr>
                  <a:cxnSpLocks/>
                  <a:stCxn id="34" idx="9"/>
                </p:cNvCxnSpPr>
                <p:nvPr/>
              </p:nvCxnSpPr>
              <p:spPr>
                <a:xfrm flipH="1">
                  <a:off x="1118796" y="5486400"/>
                  <a:ext cx="10204011" cy="0"/>
                </a:xfrm>
                <a:prstGeom prst="line">
                  <a:avLst/>
                </a:prstGeom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D9B18D36-09EB-4EBE-8384-EF3544465FA3}"/>
                  </a:ext>
                </a:extLst>
              </p:cNvPr>
              <p:cNvSpPr/>
              <p:nvPr/>
            </p:nvSpPr>
            <p:spPr>
              <a:xfrm>
                <a:off x="1118795" y="2778382"/>
                <a:ext cx="10187492" cy="2664987"/>
              </a:xfrm>
              <a:custGeom>
                <a:avLst/>
                <a:gdLst>
                  <a:gd name="connsiteX0" fmla="*/ 0 w 10187492"/>
                  <a:gd name="connsiteY0" fmla="*/ 2664987 h 2664987"/>
                  <a:gd name="connsiteX1" fmla="*/ 430306 w 10187492"/>
                  <a:gd name="connsiteY1" fmla="*/ 2568169 h 2664987"/>
                  <a:gd name="connsiteX2" fmla="*/ 1140311 w 10187492"/>
                  <a:gd name="connsiteY2" fmla="*/ 2363773 h 2664987"/>
                  <a:gd name="connsiteX3" fmla="*/ 1861073 w 10187492"/>
                  <a:gd name="connsiteY3" fmla="*/ 2180893 h 2664987"/>
                  <a:gd name="connsiteX4" fmla="*/ 2334410 w 10187492"/>
                  <a:gd name="connsiteY4" fmla="*/ 2041044 h 2664987"/>
                  <a:gd name="connsiteX5" fmla="*/ 3528509 w 10187492"/>
                  <a:gd name="connsiteY5" fmla="*/ 1589223 h 2664987"/>
                  <a:gd name="connsiteX6" fmla="*/ 4507454 w 10187492"/>
                  <a:gd name="connsiteY6" fmla="*/ 1223463 h 2664987"/>
                  <a:gd name="connsiteX7" fmla="*/ 5658523 w 10187492"/>
                  <a:gd name="connsiteY7" fmla="*/ 879218 h 2664987"/>
                  <a:gd name="connsiteX8" fmla="*/ 6347012 w 10187492"/>
                  <a:gd name="connsiteY8" fmla="*/ 728611 h 2664987"/>
                  <a:gd name="connsiteX9" fmla="*/ 7713233 w 10187492"/>
                  <a:gd name="connsiteY9" fmla="*/ 255274 h 2664987"/>
                  <a:gd name="connsiteX10" fmla="*/ 8455511 w 10187492"/>
                  <a:gd name="connsiteY10" fmla="*/ 7849 h 2664987"/>
                  <a:gd name="connsiteX11" fmla="*/ 9628094 w 10187492"/>
                  <a:gd name="connsiteY11" fmla="*/ 61637 h 2664987"/>
                  <a:gd name="connsiteX12" fmla="*/ 9778701 w 10187492"/>
                  <a:gd name="connsiteY12" fmla="*/ 61637 h 2664987"/>
                  <a:gd name="connsiteX13" fmla="*/ 10187492 w 10187492"/>
                  <a:gd name="connsiteY13" fmla="*/ 223002 h 266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187492" h="2664987">
                    <a:moveTo>
                      <a:pt x="0" y="2664987"/>
                    </a:moveTo>
                    <a:cubicBezTo>
                      <a:pt x="120127" y="2641679"/>
                      <a:pt x="240254" y="2618371"/>
                      <a:pt x="430306" y="2568169"/>
                    </a:cubicBezTo>
                    <a:cubicBezTo>
                      <a:pt x="620358" y="2517967"/>
                      <a:pt x="901850" y="2428319"/>
                      <a:pt x="1140311" y="2363773"/>
                    </a:cubicBezTo>
                    <a:cubicBezTo>
                      <a:pt x="1378772" y="2299227"/>
                      <a:pt x="1662057" y="2234681"/>
                      <a:pt x="1861073" y="2180893"/>
                    </a:cubicBezTo>
                    <a:cubicBezTo>
                      <a:pt x="2060090" y="2127105"/>
                      <a:pt x="2056504" y="2139656"/>
                      <a:pt x="2334410" y="2041044"/>
                    </a:cubicBezTo>
                    <a:cubicBezTo>
                      <a:pt x="2612316" y="1942432"/>
                      <a:pt x="3528509" y="1589223"/>
                      <a:pt x="3528509" y="1589223"/>
                    </a:cubicBezTo>
                    <a:cubicBezTo>
                      <a:pt x="3890683" y="1452959"/>
                      <a:pt x="4152452" y="1341797"/>
                      <a:pt x="4507454" y="1223463"/>
                    </a:cubicBezTo>
                    <a:cubicBezTo>
                      <a:pt x="4862456" y="1105129"/>
                      <a:pt x="5351930" y="961693"/>
                      <a:pt x="5658523" y="879218"/>
                    </a:cubicBezTo>
                    <a:cubicBezTo>
                      <a:pt x="5965116" y="796743"/>
                      <a:pt x="6004560" y="832602"/>
                      <a:pt x="6347012" y="728611"/>
                    </a:cubicBezTo>
                    <a:cubicBezTo>
                      <a:pt x="6689464" y="624620"/>
                      <a:pt x="7361817" y="375401"/>
                      <a:pt x="7713233" y="255274"/>
                    </a:cubicBezTo>
                    <a:cubicBezTo>
                      <a:pt x="8064649" y="135147"/>
                      <a:pt x="8136367" y="40122"/>
                      <a:pt x="8455511" y="7849"/>
                    </a:cubicBezTo>
                    <a:cubicBezTo>
                      <a:pt x="8774655" y="-24424"/>
                      <a:pt x="9407562" y="52672"/>
                      <a:pt x="9628094" y="61637"/>
                    </a:cubicBezTo>
                    <a:cubicBezTo>
                      <a:pt x="9848626" y="70602"/>
                      <a:pt x="9685468" y="34743"/>
                      <a:pt x="9778701" y="61637"/>
                    </a:cubicBezTo>
                    <a:cubicBezTo>
                      <a:pt x="9871934" y="88531"/>
                      <a:pt x="10029713" y="155766"/>
                      <a:pt x="10187492" y="223002"/>
                    </a:cubicBezTo>
                  </a:path>
                </a:pathLst>
              </a:custGeom>
              <a:noFill/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D725E7A-3A91-43D4-BB9D-310FF4F7338A}"/>
                </a:ext>
              </a:extLst>
            </p:cNvPr>
            <p:cNvSpPr/>
            <p:nvPr/>
          </p:nvSpPr>
          <p:spPr>
            <a:xfrm>
              <a:off x="1233928" y="4937831"/>
              <a:ext cx="10088879" cy="548569"/>
            </a:xfrm>
            <a:custGeom>
              <a:avLst/>
              <a:gdLst>
                <a:gd name="connsiteX0" fmla="*/ 0 w 10187491"/>
                <a:gd name="connsiteY0" fmla="*/ 516367 h 537882"/>
                <a:gd name="connsiteX1" fmla="*/ 1947134 w 10187491"/>
                <a:gd name="connsiteY1" fmla="*/ 494851 h 537882"/>
                <a:gd name="connsiteX2" fmla="*/ 3560781 w 10187491"/>
                <a:gd name="connsiteY2" fmla="*/ 355002 h 537882"/>
                <a:gd name="connsiteX3" fmla="*/ 4883971 w 10187491"/>
                <a:gd name="connsiteY3" fmla="*/ 258183 h 537882"/>
                <a:gd name="connsiteX4" fmla="*/ 6422315 w 10187491"/>
                <a:gd name="connsiteY4" fmla="*/ 215153 h 537882"/>
                <a:gd name="connsiteX5" fmla="*/ 8412480 w 10187491"/>
                <a:gd name="connsiteY5" fmla="*/ 0 h 537882"/>
                <a:gd name="connsiteX6" fmla="*/ 9133242 w 10187491"/>
                <a:gd name="connsiteY6" fmla="*/ 107576 h 537882"/>
                <a:gd name="connsiteX7" fmla="*/ 9821731 w 10187491"/>
                <a:gd name="connsiteY7" fmla="*/ 290456 h 537882"/>
                <a:gd name="connsiteX8" fmla="*/ 10026127 w 10187491"/>
                <a:gd name="connsiteY8" fmla="*/ 365760 h 537882"/>
                <a:gd name="connsiteX9" fmla="*/ 10187491 w 10187491"/>
                <a:gd name="connsiteY9" fmla="*/ 537882 h 537882"/>
                <a:gd name="connsiteX10" fmla="*/ 0 w 10187491"/>
                <a:gd name="connsiteY10" fmla="*/ 516367 h 5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87491" h="537882">
                  <a:moveTo>
                    <a:pt x="0" y="516367"/>
                  </a:moveTo>
                  <a:lnTo>
                    <a:pt x="1947134" y="494851"/>
                  </a:lnTo>
                  <a:lnTo>
                    <a:pt x="3560781" y="355002"/>
                  </a:lnTo>
                  <a:lnTo>
                    <a:pt x="4883971" y="258183"/>
                  </a:lnTo>
                  <a:lnTo>
                    <a:pt x="6422315" y="215153"/>
                  </a:lnTo>
                  <a:lnTo>
                    <a:pt x="8412480" y="0"/>
                  </a:lnTo>
                  <a:lnTo>
                    <a:pt x="9133242" y="107576"/>
                  </a:lnTo>
                  <a:lnTo>
                    <a:pt x="9821731" y="290456"/>
                  </a:lnTo>
                  <a:lnTo>
                    <a:pt x="10026127" y="365760"/>
                  </a:lnTo>
                  <a:lnTo>
                    <a:pt x="10187491" y="537882"/>
                  </a:lnTo>
                  <a:lnTo>
                    <a:pt x="0" y="516367"/>
                  </a:lnTo>
                  <a:close/>
                </a:path>
              </a:pathLst>
            </a:custGeom>
            <a:solidFill>
              <a:srgbClr val="516E66"/>
            </a:solidFill>
            <a:ln w="19050">
              <a:solidFill>
                <a:srgbClr val="516E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D1BD910-7374-4933-8607-DC35DF0A173F}"/>
              </a:ext>
            </a:extLst>
          </p:cNvPr>
          <p:cNvSpPr txBox="1"/>
          <p:nvPr/>
        </p:nvSpPr>
        <p:spPr>
          <a:xfrm>
            <a:off x="1009215" y="3742486"/>
            <a:ext cx="176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86868"/>
                </a:solidFill>
                <a:latin typeface="Sun Life Sans" panose="020B0504030304030303" pitchFamily="34" charset="0"/>
              </a:rPr>
              <a:t>$</a:t>
            </a:r>
            <a:endParaRPr lang="en-CA" dirty="0">
              <a:solidFill>
                <a:srgbClr val="686868"/>
              </a:solidFill>
              <a:latin typeface="Sun Life Sans" panose="020B0504030304030303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8481F14-A96F-4165-A67B-5B79FA7978C2}"/>
              </a:ext>
            </a:extLst>
          </p:cNvPr>
          <p:cNvSpPr txBox="1"/>
          <p:nvPr/>
        </p:nvSpPr>
        <p:spPr>
          <a:xfrm>
            <a:off x="6283017" y="5669722"/>
            <a:ext cx="176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686868"/>
                </a:solidFill>
                <a:latin typeface="Sun Life Sans" panose="020B0504030304030303" pitchFamily="34" charset="0"/>
              </a:rPr>
              <a:t>Année</a:t>
            </a:r>
            <a:endParaRPr lang="en-CA" dirty="0">
              <a:solidFill>
                <a:srgbClr val="686868"/>
              </a:solidFill>
              <a:latin typeface="Sun Life Sans" panose="020B05040303040303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292128-5ED1-48AA-8422-73D4B471C09D}"/>
              </a:ext>
            </a:extLst>
          </p:cNvPr>
          <p:cNvSpPr txBox="1"/>
          <p:nvPr/>
        </p:nvSpPr>
        <p:spPr>
          <a:xfrm>
            <a:off x="3540046" y="2584612"/>
            <a:ext cx="1764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686868"/>
                </a:solidFill>
                <a:latin typeface="Sun Life Sans" panose="020B0504030304030303" pitchFamily="34" charset="0"/>
              </a:rPr>
              <a:t>Frais</a:t>
            </a:r>
          </a:p>
          <a:p>
            <a:r>
              <a:rPr lang="en-US" dirty="0">
                <a:solidFill>
                  <a:srgbClr val="686868"/>
                </a:solidFill>
                <a:latin typeface="Sun Life Sans" panose="020B0504030304030303" pitchFamily="34" charset="0"/>
              </a:rPr>
              <a:t>Placement</a:t>
            </a:r>
          </a:p>
          <a:p>
            <a:r>
              <a:rPr lang="en-US" dirty="0" err="1">
                <a:solidFill>
                  <a:srgbClr val="686868"/>
                </a:solidFill>
                <a:latin typeface="Sun Life Sans" panose="020B0504030304030303" pitchFamily="34" charset="0"/>
              </a:rPr>
              <a:t>Mortalité</a:t>
            </a:r>
            <a:endParaRPr lang="en-US" dirty="0">
              <a:solidFill>
                <a:srgbClr val="686868"/>
              </a:solidFill>
              <a:latin typeface="Sun Life Sans" panose="020B0504030304030303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574A8DF-07F9-49B4-A439-3ADDAF2A2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007385" y="2792912"/>
            <a:ext cx="398438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9522ED6-71EA-48E5-8DCC-A179B88DD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007385" y="3046277"/>
            <a:ext cx="398438" cy="0"/>
          </a:xfrm>
          <a:prstGeom prst="line">
            <a:avLst/>
          </a:prstGeom>
          <a:ln w="762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86F7166-F25A-404D-A329-09CA0FEE5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007385" y="3311687"/>
            <a:ext cx="398438" cy="0"/>
          </a:xfrm>
          <a:prstGeom prst="line">
            <a:avLst/>
          </a:prstGeom>
          <a:ln w="76200">
            <a:solidFill>
              <a:srgbClr val="516E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52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6542314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Volatilité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ou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stabilité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? </a:t>
            </a:r>
            <a:b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L’uniformisation est un avantage important de l’assurance avec participation 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9" name="Chart 8" descr="Chart showing the smoothing process. ">
            <a:extLst>
              <a:ext uri="{FF2B5EF4-FFF2-40B4-BE49-F238E27FC236}">
                <a16:creationId xmlns:a16="http://schemas.microsoft.com/office/drawing/2014/main" id="{34838C9E-AC0D-4475-B83A-C8FD563A6C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3295662"/>
              </p:ext>
            </p:extLst>
          </p:nvPr>
        </p:nvGraphicFramePr>
        <p:xfrm>
          <a:off x="783264" y="2463782"/>
          <a:ext cx="7535964" cy="3327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27C367D-E0C3-4363-91F2-07E1C2FE11E4}"/>
              </a:ext>
            </a:extLst>
          </p:cNvPr>
          <p:cNvSpPr txBox="1"/>
          <p:nvPr/>
        </p:nvSpPr>
        <p:spPr>
          <a:xfrm rot="16200000">
            <a:off x="-739866" y="3778916"/>
            <a:ext cx="235090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686868"/>
                </a:solidFill>
                <a:latin typeface="+mj-lt"/>
              </a:rPr>
              <a:t>Rendement</a:t>
            </a:r>
            <a:r>
              <a:rPr lang="en-US" sz="1600" dirty="0">
                <a:solidFill>
                  <a:srgbClr val="686868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rgbClr val="686868"/>
                </a:solidFill>
                <a:latin typeface="+mj-lt"/>
              </a:rPr>
              <a:t>annuel</a:t>
            </a:r>
            <a:r>
              <a:rPr lang="en-US" sz="1600" dirty="0">
                <a:solidFill>
                  <a:srgbClr val="686868"/>
                </a:solidFill>
                <a:latin typeface="+mj-lt"/>
              </a:rPr>
              <a:t> (%)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ADF5F6-E3B3-41F7-A29B-F50676A45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37418" y="0"/>
            <a:ext cx="3754582" cy="6858000"/>
          </a:xfrm>
          <a:prstGeom prst="rect">
            <a:avLst/>
          </a:prstGeom>
          <a:solidFill>
            <a:srgbClr val="B9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767CE9-F2AD-48AD-B25B-DF7DBC7AE6E2}"/>
              </a:ext>
            </a:extLst>
          </p:cNvPr>
          <p:cNvSpPr/>
          <p:nvPr/>
        </p:nvSpPr>
        <p:spPr>
          <a:xfrm>
            <a:off x="8709807" y="551289"/>
            <a:ext cx="3215885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Tx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Processus</a:t>
            </a: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d’uniformisation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887" marR="0" lvl="0" indent="-342887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gains et les pertes sur actions sont amortis à 20 % par année.</a:t>
            </a:r>
          </a:p>
          <a:p>
            <a:pPr marL="342887" marR="0" lvl="0" indent="-342887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gains et les pertes sur titres immobiliers sont amortis à 12 % par année.</a:t>
            </a:r>
          </a:p>
          <a:p>
            <a:pPr marL="342887" marR="0" lvl="0" indent="-342887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gains et les pertes réalisés sur titres à revenu fixe sont amortis sur le reste du terme jusqu’à l’échéance.</a:t>
            </a:r>
          </a:p>
          <a:p>
            <a:pPr marL="342887" marR="0" lvl="0" indent="-342887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gains et les pertes non réalisés sur titres à revenu fixe ne sont pas pris en compte.</a:t>
            </a:r>
          </a:p>
        </p:txBody>
      </p:sp>
    </p:spTree>
    <p:extLst>
      <p:ext uri="{BB962C8B-B14F-4D97-AF65-F5344CB8AC3E}">
        <p14:creationId xmlns:p14="http://schemas.microsoft.com/office/powerpoint/2010/main" val="116400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Taux de rendement interne (TRI) au décès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Exemple fondé sur le maintien du barème des participations de 2020*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410F59A-25D7-4A4B-AFAD-A8C99438746B}"/>
              </a:ext>
            </a:extLst>
          </p:cNvPr>
          <p:cNvSpPr txBox="1"/>
          <p:nvPr/>
        </p:nvSpPr>
        <p:spPr>
          <a:xfrm rot="16200000">
            <a:off x="-251667" y="3117785"/>
            <a:ext cx="2132753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686868"/>
                </a:solidFill>
                <a:latin typeface="+mj-lt"/>
              </a:rPr>
              <a:t>En</a:t>
            </a:r>
            <a:r>
              <a:rPr lang="en-US" sz="1600" dirty="0">
                <a:solidFill>
                  <a:srgbClr val="686868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rgbClr val="686868"/>
                </a:solidFill>
                <a:latin typeface="+mj-lt"/>
              </a:rPr>
              <a:t>milliers</a:t>
            </a:r>
            <a:r>
              <a:rPr lang="en-US" sz="1600" dirty="0">
                <a:solidFill>
                  <a:srgbClr val="686868"/>
                </a:solidFill>
                <a:latin typeface="+mj-lt"/>
              </a:rPr>
              <a:t> de dollars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5AE821-5890-46FE-9679-50DC78794E6E}"/>
              </a:ext>
            </a:extLst>
          </p:cNvPr>
          <p:cNvSpPr txBox="1"/>
          <p:nvPr/>
        </p:nvSpPr>
        <p:spPr>
          <a:xfrm rot="5400000">
            <a:off x="9261171" y="3456091"/>
            <a:ext cx="402686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fr-FR" sz="1600" dirty="0">
                <a:solidFill>
                  <a:srgbClr val="686868"/>
                </a:solidFill>
                <a:latin typeface="+mj-lt"/>
              </a:rPr>
              <a:t>Taux de rendement interne (TRI) au décès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0A24E9-008A-4C73-8DBA-9102BDD835F1}"/>
              </a:ext>
            </a:extLst>
          </p:cNvPr>
          <p:cNvSpPr/>
          <p:nvPr/>
        </p:nvSpPr>
        <p:spPr>
          <a:xfrm>
            <a:off x="1009215" y="6232367"/>
            <a:ext cx="78117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 Homme non-fumeur de 50 ans, capital nominal de 700 000 $, 15 primes annuelles de 50 000 $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053E715-31C9-4EE4-8BB4-EDE8F1E0FB7E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21698139"/>
              </p:ext>
            </p:extLst>
          </p:nvPr>
        </p:nvGraphicFramePr>
        <p:xfrm>
          <a:off x="955231" y="1840532"/>
          <a:ext cx="10199126" cy="4254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9809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Quote</a:t>
            </a:r>
            <a:endParaRPr lang="en-CA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994B35-2F34-4C89-9691-DD7322482562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Accès</a:t>
            </a:r>
            <a:r>
              <a:rPr lang="en-CA" spc="100" dirty="0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 aux </a:t>
            </a:r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liquidités</a:t>
            </a:r>
            <a:endParaRPr lang="en-CA" spc="100" dirty="0">
              <a:solidFill>
                <a:srgbClr val="002060"/>
              </a:solidFill>
              <a:latin typeface="Arial (body)"/>
              <a:cs typeface="Arial" panose="020B0604020202020204" pitchFamily="34" charset="0"/>
            </a:endParaRPr>
          </a:p>
          <a:p>
            <a:r>
              <a:rPr lang="fr-FR" sz="2000" dirty="0">
                <a:solidFill>
                  <a:srgbClr val="686868"/>
                </a:solidFill>
                <a:latin typeface="Arial (body)"/>
                <a:ea typeface="+mn-ea"/>
                <a:cs typeface="Arial" panose="020B0604020202020204" pitchFamily="34" charset="0"/>
              </a:rPr>
              <a:t>Accéder à la valeur d’un contrat d’assurance-vie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393861-0B90-4D0E-8159-8B1EB0C7863F}"/>
              </a:ext>
            </a:extLst>
          </p:cNvPr>
          <p:cNvSpPr txBox="1"/>
          <p:nvPr/>
        </p:nvSpPr>
        <p:spPr>
          <a:xfrm>
            <a:off x="990600" y="1852429"/>
            <a:ext cx="8803758" cy="4224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1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Versement de participations en espèces*</a:t>
            </a:r>
          </a:p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1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Retrait sur contrat*</a:t>
            </a:r>
          </a:p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1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Avance sur contrat*</a:t>
            </a:r>
          </a:p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1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Utilisation de la valeur du contrat comme garantie pour un emprunt auprès d’un tiers</a:t>
            </a:r>
          </a:p>
          <a:p>
            <a:pPr>
              <a:spcAft>
                <a:spcPts val="300"/>
              </a:spcAft>
            </a:pPr>
            <a:r>
              <a:rPr lang="fr-FR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Lorsque les participations sont attribuées, il n’est pas possible de revenir en arrière. </a:t>
            </a:r>
          </a:p>
          <a:p>
            <a:pPr>
              <a:spcAft>
                <a:spcPts val="300"/>
              </a:spcAft>
            </a:pPr>
            <a:r>
              <a:rPr lang="fr-FR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La valeur de rachat est acquise à chaque anniversaire du contrat.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53FAB2-03D3-4142-B2DE-CC07CAA76A41}"/>
              </a:ext>
            </a:extLst>
          </p:cNvPr>
          <p:cNvSpPr/>
          <p:nvPr/>
        </p:nvSpPr>
        <p:spPr>
          <a:xfrm>
            <a:off x="1009215" y="6355076"/>
            <a:ext cx="2383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*</a:t>
            </a:r>
            <a:r>
              <a:rPr kumimoji="0" lang="en-CA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Peuvent</a:t>
            </a:r>
            <a:r>
              <a: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CA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être</a:t>
            </a:r>
            <a:r>
              <a: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CA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imposables</a:t>
            </a:r>
            <a:r>
              <a: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1085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Rendement attrayant et risque moindre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Rendements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historiques</a:t>
            </a:r>
            <a:r>
              <a:rPr kumimoji="0" lang="en-CA" sz="2000" b="1" i="0" u="none" strike="noStrike" kern="1200" cap="none" spc="0" normalizeH="0" baseline="3000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0A24E9-008A-4C73-8DBA-9102BDD835F1}"/>
              </a:ext>
            </a:extLst>
          </p:cNvPr>
          <p:cNvSpPr/>
          <p:nvPr/>
        </p:nvSpPr>
        <p:spPr>
          <a:xfrm>
            <a:off x="990600" y="5971143"/>
            <a:ext cx="65806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Sun Life – moyennes de 25 ans à la fin de 2019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Les participations sont libres d’impôt si elles sont réinvesties dans le contrat.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 impôt annuel (et autres impôts) peut s’appliquer à la vente.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45878D3A-63CB-471D-A45C-2D7F933369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056237"/>
              </p:ext>
            </p:extLst>
          </p:nvPr>
        </p:nvGraphicFramePr>
        <p:xfrm>
          <a:off x="1847687" y="1857376"/>
          <a:ext cx="8496625" cy="3995417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1840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8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86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86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090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1450975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450975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Taux d’intérêt du barème des participations</a:t>
                      </a:r>
                      <a:r>
                        <a:rPr kumimoji="0" lang="fr-FR" sz="2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BC6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450975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S&amp;P / TSX</a:t>
                      </a:r>
                      <a:r>
                        <a:rPr kumimoji="0" lang="en-US" sz="2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BC6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450975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Oblig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. du </a:t>
                      </a:r>
                      <a:r>
                        <a:rPr kumimoji="0" 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gouv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. du Canada à 10 ans et plus</a:t>
                      </a:r>
                      <a:r>
                        <a:rPr kumimoji="0" lang="fr-FR" sz="2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CB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199"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Max.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A9A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8,40 %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35,05 %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8,28 %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9788"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 err="1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Moy</a:t>
                      </a: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7,54 %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8,32 %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4,26 %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788"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Min.</a:t>
                      </a:r>
                    </a:p>
                  </a:txBody>
                  <a:tcPr marL="0" marR="0" marT="0" marB="0"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6,25 %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-33,0 %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1,73 %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922"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88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4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0,77 %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4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16,38 %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4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0" fontAlgn="base" latinLnBrk="0" hangingPunct="0">
                        <a:spcBef>
                          <a:spcPts val="648"/>
                        </a:spcBef>
                        <a:spcAft>
                          <a:spcPct val="0"/>
                        </a:spcAft>
                      </a:pPr>
                      <a:r>
                        <a:rPr lang="fr-CA" sz="2000" kern="1200" baseline="0" dirty="0">
                          <a:ln>
                            <a:noFill/>
                          </a:ln>
                          <a:solidFill>
                            <a:srgbClr val="686868"/>
                          </a:solidFill>
                          <a:effectLst/>
                          <a:latin typeface="+mj-lt"/>
                        </a:rPr>
                        <a:t>1,82 %</a:t>
                      </a:r>
                      <a:endParaRPr lang="fr-CA" sz="2000" dirty="0">
                        <a:solidFill>
                          <a:srgbClr val="686868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4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04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Actifs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de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l’entreprise</a:t>
            </a:r>
            <a:b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Exemple fondé sur le maintien du barème des participations de 2020*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0A24E9-008A-4C73-8DBA-9102BDD835F1}"/>
              </a:ext>
            </a:extLst>
          </p:cNvPr>
          <p:cNvSpPr/>
          <p:nvPr/>
        </p:nvSpPr>
        <p:spPr>
          <a:xfrm>
            <a:off x="1024355" y="5971143"/>
            <a:ext cx="101703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 Homme non-fumeur de 50 ans, capital nominal de 700 000 $, 15 primes annuelles de 50 000 $</a:t>
            </a:r>
          </a:p>
          <a:p>
            <a:pPr marR="0" lvl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 supposant un taux d’imposition des revenus de placement d’entreprise de 50 % et un taux d’imposition des dividendes versés aux actionnaires de 45 %.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1338DF-EF56-4D5D-9978-71392EA0FDA8}"/>
              </a:ext>
            </a:extLst>
          </p:cNvPr>
          <p:cNvSpPr txBox="1"/>
          <p:nvPr/>
        </p:nvSpPr>
        <p:spPr>
          <a:xfrm rot="16200000">
            <a:off x="-200981" y="3314295"/>
            <a:ext cx="2112117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686868"/>
                </a:solidFill>
                <a:latin typeface="+mj-lt"/>
              </a:rPr>
              <a:t>En</a:t>
            </a:r>
            <a:r>
              <a:rPr lang="en-US" sz="1600" dirty="0">
                <a:solidFill>
                  <a:srgbClr val="686868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rgbClr val="686868"/>
                </a:solidFill>
                <a:latin typeface="+mj-lt"/>
              </a:rPr>
              <a:t>milliers</a:t>
            </a:r>
            <a:r>
              <a:rPr lang="en-US" sz="1600" dirty="0">
                <a:solidFill>
                  <a:srgbClr val="686868"/>
                </a:solidFill>
                <a:latin typeface="+mj-lt"/>
              </a:rPr>
              <a:t> de dollars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68B743-4767-46F5-B435-CE72CDC29098}"/>
              </a:ext>
            </a:extLst>
          </p:cNvPr>
          <p:cNvSpPr txBox="1"/>
          <p:nvPr/>
        </p:nvSpPr>
        <p:spPr>
          <a:xfrm rot="5400000">
            <a:off x="9423477" y="3440291"/>
            <a:ext cx="379686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defRPr/>
            </a:pPr>
            <a:r>
              <a:rPr lang="fr-FR" sz="1600" dirty="0">
                <a:solidFill>
                  <a:srgbClr val="686868"/>
                </a:solidFill>
                <a:latin typeface="+mj-lt"/>
              </a:rPr>
              <a:t>Taux de rendement interne au décès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49025E6-5D39-4455-B588-ACE19C224EDD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43261703"/>
              </p:ext>
            </p:extLst>
          </p:nvPr>
        </p:nvGraphicFramePr>
        <p:xfrm>
          <a:off x="983986" y="1711136"/>
          <a:ext cx="10170372" cy="4096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2419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E86781-AF14-4B27-82F1-4A68AB51E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8887968" cy="685800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un Life Sans" panose="02000503000000020004" pitchFamily="2" charset="77"/>
              <a:ea typeface="+mn-ea"/>
              <a:cs typeface="+mn-cs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Pourquoi choisir la Sun Life?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Rayonnement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mondial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767CE9-F2AD-48AD-B25B-DF7DBC7AE6E2}"/>
              </a:ext>
            </a:extLst>
          </p:cNvPr>
          <p:cNvSpPr/>
          <p:nvPr/>
        </p:nvSpPr>
        <p:spPr>
          <a:xfrm>
            <a:off x="9441833" y="982176"/>
            <a:ext cx="22804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Tx/>
              <a:buNone/>
              <a:tabLst/>
              <a:defRPr/>
            </a:pPr>
            <a:r>
              <a:rPr kumimoji="0" lang="fr-FR" sz="240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Organisation qui exerce ses activités dans le cadre d’un modèle </a:t>
            </a:r>
            <a:r>
              <a:rPr kumimoji="0" lang="en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équilibré</a:t>
            </a:r>
            <a:r>
              <a:rPr kumimoji="0" lang="en-CA" sz="240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et </a:t>
            </a:r>
            <a:r>
              <a:rPr kumimoji="0" lang="en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diversifié</a:t>
            </a: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CA" sz="240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qui est axée sur la création de </a:t>
            </a:r>
            <a:r>
              <a:rPr kumimoji="0" lang="en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valeur</a:t>
            </a: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pour </a:t>
            </a:r>
            <a:r>
              <a:rPr kumimoji="0" lang="en-CA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l’actionnaire</a:t>
            </a: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CA" sz="240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aujourd’hui</a:t>
            </a:r>
            <a:r>
              <a:rPr kumimoji="0" lang="en-CA" sz="240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et dans </a:t>
            </a:r>
            <a:r>
              <a:rPr kumimoji="0" lang="en-CA" sz="2400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l’avenir</a:t>
            </a:r>
            <a:endParaRPr kumimoji="0" lang="en-CA" sz="2400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5D0086-CD7B-462F-9C64-A68F24ADAC5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14244" y="5030506"/>
            <a:ext cx="1371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solidFill>
                  <a:srgbClr val="004C6C"/>
                </a:solidFill>
                <a:latin typeface="Sun Life Sans" panose="020B0504030304030303" pitchFamily="34" charset="0"/>
                <a:cs typeface="Arial"/>
              </a:rPr>
              <a:t>6,5 millions </a:t>
            </a:r>
            <a:br>
              <a:rPr lang="fr-CA" b="1" dirty="0">
                <a:solidFill>
                  <a:srgbClr val="004C6C"/>
                </a:solidFill>
                <a:latin typeface="Sun Life Sans" panose="020B0504030304030303" pitchFamily="34" charset="0"/>
                <a:cs typeface="Arial"/>
              </a:rPr>
            </a:br>
            <a:r>
              <a:rPr lang="fr-CA" sz="1200" dirty="0">
                <a:solidFill>
                  <a:srgbClr val="004C6C"/>
                </a:solidFill>
                <a:latin typeface="Sun Life Sans" panose="020B0504030304030303" pitchFamily="34" charset="0"/>
                <a:cs typeface="Arial"/>
              </a:rPr>
              <a:t>de Clients au Canada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9DBC9D-E061-4C17-A085-E7357A9DA9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29" y="1949274"/>
            <a:ext cx="7613366" cy="45354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ED5A74-0077-470C-8B57-056AB379FE37}"/>
              </a:ext>
            </a:extLst>
          </p:cNvPr>
          <p:cNvSpPr txBox="1"/>
          <p:nvPr/>
        </p:nvSpPr>
        <p:spPr>
          <a:xfrm>
            <a:off x="2750167" y="2055556"/>
            <a:ext cx="1219336" cy="584775"/>
          </a:xfrm>
          <a:prstGeom prst="rect">
            <a:avLst/>
          </a:prstGeom>
          <a:solidFill>
            <a:srgbClr val="DEDEDE"/>
          </a:solidFill>
        </p:spPr>
        <p:txBody>
          <a:bodyPr wrap="square" rtlCol="0">
            <a:spAutoFit/>
          </a:bodyPr>
          <a:lstStyle/>
          <a:p>
            <a:r>
              <a:rPr lang="fr-CA" sz="2000" b="1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40 600 </a:t>
            </a:r>
            <a:r>
              <a:rPr lang="fr-CA" sz="1100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Employés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6904E9-6D21-4E9D-9F42-6E213F665A36}"/>
              </a:ext>
            </a:extLst>
          </p:cNvPr>
          <p:cNvSpPr txBox="1"/>
          <p:nvPr/>
        </p:nvSpPr>
        <p:spPr>
          <a:xfrm>
            <a:off x="4725893" y="2001177"/>
            <a:ext cx="1115437" cy="738664"/>
          </a:xfrm>
          <a:prstGeom prst="rect">
            <a:avLst/>
          </a:prstGeom>
          <a:solidFill>
            <a:srgbClr val="DEDEDE"/>
          </a:solidFill>
        </p:spPr>
        <p:txBody>
          <a:bodyPr wrap="square" rtlCol="0">
            <a:spAutoFit/>
          </a:bodyPr>
          <a:lstStyle/>
          <a:p>
            <a:r>
              <a:rPr lang="fr-CA" sz="1100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Bureaux dans </a:t>
            </a:r>
            <a:r>
              <a:rPr lang="fr-CA" sz="2000" b="1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27</a:t>
            </a:r>
            <a:r>
              <a:rPr lang="fr-CA" sz="2000" b="1" dirty="0">
                <a:solidFill>
                  <a:srgbClr val="5B9BD5"/>
                </a:solidFill>
                <a:latin typeface="Sun Life Sans" panose="020B0504030304030303" pitchFamily="34" charset="0"/>
                <a:cs typeface="Arial"/>
              </a:rPr>
              <a:t> </a:t>
            </a:r>
          </a:p>
          <a:p>
            <a:r>
              <a:rPr lang="fr-CA" sz="1100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marchés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E63CBF-9445-41D7-B1F1-9F78ACD77958}"/>
              </a:ext>
            </a:extLst>
          </p:cNvPr>
          <p:cNvSpPr txBox="1"/>
          <p:nvPr/>
        </p:nvSpPr>
        <p:spPr>
          <a:xfrm>
            <a:off x="6401765" y="2170454"/>
            <a:ext cx="1219336" cy="569387"/>
          </a:xfrm>
          <a:prstGeom prst="rect">
            <a:avLst/>
          </a:prstGeom>
          <a:solidFill>
            <a:srgbClr val="DEDEDE"/>
          </a:solidFill>
        </p:spPr>
        <p:txBody>
          <a:bodyPr wrap="square" rtlCol="0">
            <a:spAutoFit/>
          </a:bodyPr>
          <a:lstStyle/>
          <a:p>
            <a:r>
              <a:rPr lang="fr-CA" sz="2000" b="1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125 900 </a:t>
            </a:r>
            <a:r>
              <a:rPr lang="fr-CA" sz="1100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conseillers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9948E4-4F70-4E12-AA4A-4D1A1AC12A47}"/>
              </a:ext>
            </a:extLst>
          </p:cNvPr>
          <p:cNvSpPr txBox="1"/>
          <p:nvPr/>
        </p:nvSpPr>
        <p:spPr>
          <a:xfrm>
            <a:off x="3487129" y="6353375"/>
            <a:ext cx="2910337" cy="230832"/>
          </a:xfrm>
          <a:prstGeom prst="rect">
            <a:avLst/>
          </a:prstGeom>
          <a:solidFill>
            <a:srgbClr val="DEDEDE"/>
          </a:solidFill>
        </p:spPr>
        <p:txBody>
          <a:bodyPr wrap="square" rtlCol="0">
            <a:spAutoFit/>
          </a:bodyPr>
          <a:lstStyle/>
          <a:p>
            <a:r>
              <a:rPr lang="fr-CA" sz="900" dirty="0">
                <a:solidFill>
                  <a:srgbClr val="003946"/>
                </a:solidFill>
                <a:latin typeface="Sun Life Sans Medium" panose="02000503000000020004" pitchFamily="2" charset="77"/>
                <a:cs typeface="Arial"/>
              </a:rPr>
              <a:t>À la fin de 2019. Coentreprises en Asie incluses.</a:t>
            </a:r>
          </a:p>
        </p:txBody>
      </p:sp>
    </p:spTree>
    <p:extLst>
      <p:ext uri="{BB962C8B-B14F-4D97-AF65-F5344CB8AC3E}">
        <p14:creationId xmlns:p14="http://schemas.microsoft.com/office/powerpoint/2010/main" val="25710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L’un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des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principaux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gestionnaires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d’actifs</a:t>
            </a:r>
            <a:r>
              <a:rPr lang="en-CA" spc="100" dirty="0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 </a:t>
            </a:r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canadiens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*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Envergure dépassant celle des 5 plus grandes caisses de retraite canadiennes combinées</a:t>
            </a:r>
            <a:r>
              <a:rPr lang="en-CA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t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10" name="Chart 9" descr="Chart showing Sun Life's assets under management. ">
            <a:extLst>
              <a:ext uri="{FF2B5EF4-FFF2-40B4-BE49-F238E27FC236}">
                <a16:creationId xmlns:a16="http://schemas.microsoft.com/office/drawing/2014/main" id="{2996F4B8-A4CC-4DF3-815D-440BD6DAC39A}"/>
              </a:ext>
            </a:extLst>
          </p:cNvPr>
          <p:cNvGraphicFramePr/>
          <p:nvPr/>
        </p:nvGraphicFramePr>
        <p:xfrm>
          <a:off x="988060" y="2067488"/>
          <a:ext cx="10215880" cy="3741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F2EAC9-7B08-4387-9359-2B3974D039AC}"/>
              </a:ext>
            </a:extLst>
          </p:cNvPr>
          <p:cNvSpPr txBox="1"/>
          <p:nvPr/>
        </p:nvSpPr>
        <p:spPr>
          <a:xfrm rot="16200000">
            <a:off x="5019" y="3374471"/>
            <a:ext cx="161938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G$ US</a:t>
            </a:r>
            <a:endParaRPr kumimoji="0" lang="en-CA" sz="1600" b="0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465B93-21D3-4CE1-BADD-BDC86CB825D3}"/>
              </a:ext>
            </a:extLst>
          </p:cNvPr>
          <p:cNvSpPr/>
          <p:nvPr/>
        </p:nvSpPr>
        <p:spPr>
          <a:xfrm>
            <a:off x="60428" y="6548873"/>
            <a:ext cx="28360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900" b="0" i="0" u="none" strike="noStrike" kern="1200" cap="none" spc="0" normalizeH="0" baseline="0" noProof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Source: The P&amp;I Towers Watson global 500 ranking, 2020</a:t>
            </a:r>
          </a:p>
        </p:txBody>
      </p:sp>
    </p:spTree>
    <p:extLst>
      <p:ext uri="{BB962C8B-B14F-4D97-AF65-F5344CB8AC3E}">
        <p14:creationId xmlns:p14="http://schemas.microsoft.com/office/powerpoint/2010/main" val="253126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7151914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Compte des contrats avec participation de la Sun Life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Principes directeurs en matière de placement </a:t>
            </a:r>
            <a:b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rigoureusement appliqués </a:t>
            </a:r>
            <a:b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0F71A0-42F5-4B03-B78D-1271E3811BBC}"/>
              </a:ext>
            </a:extLst>
          </p:cNvPr>
          <p:cNvGrpSpPr/>
          <p:nvPr/>
        </p:nvGrpSpPr>
        <p:grpSpPr>
          <a:xfrm>
            <a:off x="630990" y="1547521"/>
            <a:ext cx="7858471" cy="5216796"/>
            <a:chOff x="633257" y="1565501"/>
            <a:chExt cx="7858471" cy="5216796"/>
          </a:xfrm>
        </p:grpSpPr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id="{03BBA4EA-B263-4E65-B44C-2E7655D13850}"/>
                </a:ext>
              </a:extLst>
            </p:cNvPr>
            <p:cNvGraphicFramePr/>
            <p:nvPr/>
          </p:nvGraphicFramePr>
          <p:xfrm>
            <a:off x="641803" y="1565501"/>
            <a:ext cx="7265839" cy="48438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23DC4E-057D-4FCF-81FE-6717824775AE}"/>
                </a:ext>
              </a:extLst>
            </p:cNvPr>
            <p:cNvSpPr/>
            <p:nvPr/>
          </p:nvSpPr>
          <p:spPr>
            <a:xfrm>
              <a:off x="6044184" y="5230368"/>
              <a:ext cx="2447544" cy="14234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82563" marR="0" lvl="0" indent="-16827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FFC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CA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Plus important service au Canada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846"/>
                </a:solidFill>
                <a:effectLst/>
                <a:uLnTx/>
                <a:uFillTx/>
                <a:latin typeface="Sun Life Sans" panose="020B0504030304030303" pitchFamily="34" charset="0"/>
                <a:ea typeface="+mn-ea"/>
                <a:cs typeface="+mn-cs"/>
              </a:endParaRPr>
            </a:p>
            <a:p>
              <a:pPr marL="182563" marR="0" lvl="0" indent="-168275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FFC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CA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Financement d’infrastructures, titres de créance privés et titrisations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846"/>
                </a:solidFill>
                <a:effectLst/>
                <a:uLnTx/>
                <a:uFillTx/>
                <a:latin typeface="Sun Life Sans" panose="020B0504030304030303" pitchFamily="34" charset="0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85AD7E4-EEF2-4BAD-B98C-BF7A9B7FC952}"/>
                </a:ext>
              </a:extLst>
            </p:cNvPr>
            <p:cNvSpPr/>
            <p:nvPr/>
          </p:nvSpPr>
          <p:spPr>
            <a:xfrm>
              <a:off x="633257" y="5358830"/>
              <a:ext cx="2410968" cy="14234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82563" marR="0" lvl="0" indent="-18256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FFC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fr-CA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Immeubles à revenu de haute qualité associés à un faible niveau d’endettement</a:t>
              </a:r>
              <a:endParaRPr kumimoji="0" lang="en-CA" sz="1400" b="0" i="0" u="none" strike="noStrike" kern="0" cap="none" spc="0" normalizeH="0" baseline="0" noProof="0" dirty="0">
                <a:ln>
                  <a:noFill/>
                </a:ln>
                <a:solidFill>
                  <a:srgbClr val="003846"/>
                </a:solidFill>
                <a:effectLst/>
                <a:uLnTx/>
                <a:uFillTx/>
                <a:latin typeface="Sun Life Sans" panose="020B0504030304030303" pitchFamily="34" charset="0"/>
                <a:ea typeface="+mn-ea"/>
                <a:cs typeface="+mn-cs"/>
              </a:endParaRPr>
            </a:p>
            <a:p>
              <a:pPr marL="182563" marR="0" lvl="0" indent="-18256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FFC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Protection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contre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846"/>
                  </a:solidFill>
                  <a:effectLst/>
                  <a:uLnTx/>
                  <a:uFillTx/>
                  <a:latin typeface="Sun Life Sans" panose="020B0504030304030303" pitchFamily="34" charset="0"/>
                  <a:ea typeface="+mn-ea"/>
                  <a:cs typeface="+mn-cs"/>
                </a:rPr>
                <a:t>l’inflation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846"/>
                </a:solidFill>
                <a:effectLst/>
                <a:uLnTx/>
                <a:uFillTx/>
                <a:latin typeface="Sun Life Sans" panose="020B0504030304030303" pitchFamily="34" charset="0"/>
                <a:ea typeface="+mn-ea"/>
                <a:cs typeface="+mn-cs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75A97FA-346E-4DC6-AED3-395020BB2E53}"/>
                </a:ext>
              </a:extLst>
            </p:cNvPr>
            <p:cNvCxnSpPr/>
            <p:nvPr/>
          </p:nvCxnSpPr>
          <p:spPr>
            <a:xfrm flipH="1">
              <a:off x="2478024" y="5230368"/>
              <a:ext cx="192024" cy="128016"/>
            </a:xfrm>
            <a:prstGeom prst="straightConnector1">
              <a:avLst/>
            </a:prstGeom>
            <a:noFill/>
            <a:ln w="28575" cap="flat" cmpd="sng" algn="ctr">
              <a:solidFill>
                <a:srgbClr val="003846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074F5D6-1C69-4032-9631-6DA119ECD96A}"/>
                </a:ext>
              </a:extLst>
            </p:cNvPr>
            <p:cNvCxnSpPr>
              <a:cxnSpLocks/>
            </p:cNvCxnSpPr>
            <p:nvPr/>
          </p:nvCxnSpPr>
          <p:spPr>
            <a:xfrm>
              <a:off x="5965902" y="5061952"/>
              <a:ext cx="197154" cy="117370"/>
            </a:xfrm>
            <a:prstGeom prst="straightConnector1">
              <a:avLst/>
            </a:prstGeom>
            <a:noFill/>
            <a:ln w="28575" cap="flat" cmpd="sng" algn="ctr">
              <a:solidFill>
                <a:srgbClr val="003846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359F435-9F59-4AAD-A653-A76841E658B3}"/>
              </a:ext>
            </a:extLst>
          </p:cNvPr>
          <p:cNvSpPr/>
          <p:nvPr/>
        </p:nvSpPr>
        <p:spPr>
          <a:xfrm>
            <a:off x="60428" y="6548873"/>
            <a:ext cx="468109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9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Source : L’assurance-vie entière avec participation – Faits et chiffres, Sun Life, 31 décembre 2019</a:t>
            </a:r>
            <a:endParaRPr kumimoji="0" lang="en-CA" sz="900" b="0" i="0" u="none" strike="noStrike" kern="1200" cap="none" spc="0" normalizeH="0" baseline="0" noProof="0" dirty="0">
              <a:ln>
                <a:noFill/>
              </a:ln>
              <a:solidFill>
                <a:srgbClr val="9A9A9A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E86781-AF14-4B27-82F1-4A68AB51E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8430768" y="0"/>
            <a:ext cx="3761232" cy="685800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un Life Sans" panose="02000503000000020004" pitchFamily="2" charset="77"/>
              <a:ea typeface="+mn-ea"/>
              <a:cs typeface="+mn-cs"/>
            </a:endParaRPr>
          </a:p>
        </p:txBody>
      </p:sp>
      <p:pic>
        <p:nvPicPr>
          <p:cNvPr id="18" name="Picture 4" descr="Two people sitting at a table&#10;&#10;Description generated with very high confidence">
            <a:extLst>
              <a:ext uri="{FF2B5EF4-FFF2-40B4-BE49-F238E27FC236}">
                <a16:creationId xmlns:a16="http://schemas.microsoft.com/office/drawing/2014/main" id="{B7D09A9D-DB36-49AA-95F4-7A0472C24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5364" y="716122"/>
            <a:ext cx="1692039" cy="2164201"/>
          </a:xfrm>
          <a:prstGeom prst="rect">
            <a:avLst/>
          </a:prstGeom>
          <a:ln w="38100" cap="sq">
            <a:solidFill>
              <a:schemeClr val="accent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8767CE9-F2AD-48AD-B25B-DF7DBC7AE6E2}"/>
              </a:ext>
            </a:extLst>
          </p:cNvPr>
          <p:cNvSpPr/>
          <p:nvPr/>
        </p:nvSpPr>
        <p:spPr>
          <a:xfrm>
            <a:off x="8714347" y="3293487"/>
            <a:ext cx="31520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Les principes directeurs pour chacune des catégories d’actif sont conçus en tenant compte des objectifs à long terme, des éléments de passif, des exigences en matière de liquidité et des risques liés aux taux d’intérêt.</a:t>
            </a:r>
          </a:p>
        </p:txBody>
      </p:sp>
    </p:spTree>
    <p:extLst>
      <p:ext uri="{BB962C8B-B14F-4D97-AF65-F5344CB8AC3E}">
        <p14:creationId xmlns:p14="http://schemas.microsoft.com/office/powerpoint/2010/main" val="81850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Dementia</a:t>
            </a:r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27FE86-E7B5-7F41-893A-4A7055659957}"/>
              </a:ext>
            </a:extLst>
          </p:cNvPr>
          <p:cNvSpPr txBox="1"/>
          <p:nvPr/>
        </p:nvSpPr>
        <p:spPr>
          <a:xfrm>
            <a:off x="752599" y="1778456"/>
            <a:ext cx="10646228" cy="4446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887" lvl="0" indent="-342887" fontAlgn="base">
              <a:lnSpc>
                <a:spcPct val="150000"/>
              </a:lnSpc>
              <a:spcAft>
                <a:spcPts val="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Les renseignements compris dans ce document sont donnés à titre informatif seulement.</a:t>
            </a:r>
          </a:p>
          <a:p>
            <a:pPr marL="342887" lvl="0" indent="-342887" fontAlgn="base">
              <a:lnSpc>
                <a:spcPct val="150000"/>
              </a:lnSpc>
              <a:spcAft>
                <a:spcPts val="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La Sun Life du Canada, compagnie d’assurance-vie et la personne présentant cet exposé n’ont pas été retenues pour fournir des conseils d’ordre juridique, comptable ou fiscal, ni aucun autre conseil de nature professionnelle.</a:t>
            </a:r>
          </a:p>
          <a:p>
            <a:pPr marL="342887" lvl="0" indent="-342887" fontAlgn="base">
              <a:lnSpc>
                <a:spcPct val="150000"/>
              </a:lnSpc>
              <a:spcAft>
                <a:spcPts val="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Personne ne devrait agir sur la foi des exemples ou des renseignements donnés ici sans procéder à un examen approfondi de sa situation juridique et fiscale avec ses propres conseillers professionnels, en tenant compte des données du cas particulier.</a:t>
            </a:r>
          </a:p>
          <a:p>
            <a:pPr marL="342887" lvl="0" indent="-342887" fontAlgn="base">
              <a:lnSpc>
                <a:spcPct val="150000"/>
              </a:lnSpc>
              <a:spcAft>
                <a:spcPts val="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À moins d’indication contraire, les valeurs et les taux indiqués ne sont pas garantis. </a:t>
            </a:r>
          </a:p>
          <a:p>
            <a:pPr marL="342887" lvl="0" indent="-342887" fontAlgn="base">
              <a:lnSpc>
                <a:spcPct val="150000"/>
              </a:lnSpc>
              <a:spcAft>
                <a:spcPts val="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Les rendements antérieurs ne constituent pas une garantie des résultats futurs.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4F9D67B-59F1-49FD-A0D8-A44C88FA1149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pc="100" dirty="0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Mise </a:t>
            </a:r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en</a:t>
            </a:r>
            <a:r>
              <a:rPr lang="en-CA" spc="100" dirty="0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 </a:t>
            </a:r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garde</a:t>
            </a:r>
            <a:endParaRPr lang="en-CA" spc="100" dirty="0">
              <a:solidFill>
                <a:srgbClr val="002060"/>
              </a:solidFill>
              <a:latin typeface="Arial (body)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06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Équipe de gestion des placements chevronnée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Gestion SLC et la MFS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8D85DDD-FD0B-45B6-B03D-445DD07EA4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98" y="2182758"/>
            <a:ext cx="523461" cy="523461"/>
          </a:xfrm>
          <a:prstGeom prst="rect">
            <a:avLst/>
          </a:prstGeom>
          <a:solidFill>
            <a:srgbClr val="EAAB00"/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5EA4304-7245-4D6A-AAD3-095565B9776E}"/>
              </a:ext>
            </a:extLst>
          </p:cNvPr>
          <p:cNvSpPr txBox="1"/>
          <p:nvPr/>
        </p:nvSpPr>
        <p:spPr>
          <a:xfrm>
            <a:off x="1450387" y="2109872"/>
            <a:ext cx="4462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Placements publics à revenu fixe</a:t>
            </a:r>
          </a:p>
          <a:p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47 gestionnaires de portefeuille</a:t>
            </a:r>
          </a:p>
          <a:p>
            <a:r>
              <a:rPr lang="fr-FR" dirty="0" err="1">
                <a:solidFill>
                  <a:srgbClr val="003846"/>
                </a:solidFill>
                <a:latin typeface="Sun Life Sans" panose="020B0504030304030303" pitchFamily="34" charset="0"/>
              </a:rPr>
              <a:t>Moy</a:t>
            </a:r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. de 19 années de service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884CD6-245C-4F65-AFC8-2A3E10EE4A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670" y="2184264"/>
            <a:ext cx="522799" cy="522799"/>
          </a:xfrm>
          <a:prstGeom prst="rect">
            <a:avLst/>
          </a:prstGeom>
          <a:solidFill>
            <a:srgbClr val="EAAB00"/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131966-739A-4B60-8B46-770609E573FF}"/>
              </a:ext>
            </a:extLst>
          </p:cNvPr>
          <p:cNvSpPr txBox="1"/>
          <p:nvPr/>
        </p:nvSpPr>
        <p:spPr>
          <a:xfrm>
            <a:off x="6865295" y="2096643"/>
            <a:ext cx="4462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Biens</a:t>
            </a:r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 </a:t>
            </a:r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immobiliers</a:t>
            </a:r>
            <a:endParaRPr lang="en-US" sz="2000" b="1" dirty="0">
              <a:solidFill>
                <a:srgbClr val="003846"/>
              </a:solidFill>
              <a:latin typeface="Sun Life Sans" panose="020B0504030304030303" pitchFamily="34" charset="0"/>
            </a:endParaRPr>
          </a:p>
          <a:p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15 gestionnaires de portefeuille</a:t>
            </a:r>
          </a:p>
          <a:p>
            <a:r>
              <a:rPr lang="fr-FR" dirty="0" err="1">
                <a:solidFill>
                  <a:srgbClr val="003846"/>
                </a:solidFill>
                <a:latin typeface="Sun Life Sans" panose="020B0504030304030303" pitchFamily="34" charset="0"/>
              </a:rPr>
              <a:t>Moy</a:t>
            </a:r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. de 19 années de service</a:t>
            </a:r>
          </a:p>
        </p:txBody>
      </p:sp>
      <p:pic>
        <p:nvPicPr>
          <p:cNvPr id="7" name="Picture 6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65DE0652-A892-43BC-B438-C934FD73A9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98" y="3556623"/>
            <a:ext cx="522798" cy="522798"/>
          </a:xfrm>
          <a:prstGeom prst="rect">
            <a:avLst/>
          </a:prstGeom>
          <a:solidFill>
            <a:srgbClr val="EAAB00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20215D4-45AF-46CE-AA42-4791E8BD4E4C}"/>
              </a:ext>
            </a:extLst>
          </p:cNvPr>
          <p:cNvSpPr txBox="1"/>
          <p:nvPr/>
        </p:nvSpPr>
        <p:spPr>
          <a:xfrm>
            <a:off x="1450386" y="3462528"/>
            <a:ext cx="43027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Placements privés à revenu fixe</a:t>
            </a:r>
          </a:p>
          <a:p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54 gestionnaires de portefeuille</a:t>
            </a:r>
          </a:p>
          <a:p>
            <a:r>
              <a:rPr lang="fr-FR" dirty="0" err="1">
                <a:solidFill>
                  <a:srgbClr val="003846"/>
                </a:solidFill>
                <a:latin typeface="Sun Life Sans" panose="020B0504030304030303" pitchFamily="34" charset="0"/>
              </a:rPr>
              <a:t>Moy</a:t>
            </a:r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. de 17 années de service</a:t>
            </a:r>
          </a:p>
        </p:txBody>
      </p:sp>
      <p:pic>
        <p:nvPicPr>
          <p:cNvPr id="9" name="Picture 8" descr="A picture containing light, drawing&#10;&#10;Description automatically generated">
            <a:extLst>
              <a:ext uri="{FF2B5EF4-FFF2-40B4-BE49-F238E27FC236}">
                <a16:creationId xmlns:a16="http://schemas.microsoft.com/office/drawing/2014/main" id="{E0E3B994-A484-4570-8486-387483557A5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670" y="3556621"/>
            <a:ext cx="522800" cy="522800"/>
          </a:xfrm>
          <a:prstGeom prst="rect">
            <a:avLst/>
          </a:prstGeom>
          <a:solidFill>
            <a:srgbClr val="EAAB00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B43171F-CCA7-4E2B-9FDC-C87DB0FCD5C9}"/>
              </a:ext>
            </a:extLst>
          </p:cNvPr>
          <p:cNvSpPr txBox="1"/>
          <p:nvPr/>
        </p:nvSpPr>
        <p:spPr>
          <a:xfrm>
            <a:off x="6865295" y="3451098"/>
            <a:ext cx="50341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Actions, </a:t>
            </a:r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Asie</a:t>
            </a:r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 et </a:t>
            </a:r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stratégie</a:t>
            </a:r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 </a:t>
            </a:r>
          </a:p>
          <a:p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55 gestionnaires de portefeuille</a:t>
            </a:r>
          </a:p>
          <a:p>
            <a:r>
              <a:rPr lang="fr-FR" dirty="0" err="1">
                <a:solidFill>
                  <a:srgbClr val="003846"/>
                </a:solidFill>
                <a:latin typeface="Sun Life Sans" panose="020B0504030304030303" pitchFamily="34" charset="0"/>
              </a:rPr>
              <a:t>Moy</a:t>
            </a:r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. de 12 années de service</a:t>
            </a:r>
            <a:endParaRPr lang="en-CA" dirty="0">
              <a:solidFill>
                <a:srgbClr val="003846"/>
              </a:solidFill>
              <a:latin typeface="Sun Life Sans" panose="020B0504030304030303" pitchFamily="34" charset="0"/>
            </a:endParaRPr>
          </a:p>
        </p:txBody>
      </p: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A22D3048-370E-45E1-8BB0-82573E06FB1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98" y="4863149"/>
            <a:ext cx="522798" cy="522798"/>
          </a:xfrm>
          <a:prstGeom prst="rect">
            <a:avLst/>
          </a:prstGeom>
          <a:solidFill>
            <a:srgbClr val="EAAB00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3F40A5-1430-4F06-90AD-363A9C00C9BD}"/>
              </a:ext>
            </a:extLst>
          </p:cNvPr>
          <p:cNvSpPr txBox="1"/>
          <p:nvPr/>
        </p:nvSpPr>
        <p:spPr>
          <a:xfrm>
            <a:off x="1450387" y="4789170"/>
            <a:ext cx="404583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Prêts</a:t>
            </a:r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 </a:t>
            </a:r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hypothécaires</a:t>
            </a:r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 </a:t>
            </a:r>
            <a:r>
              <a:rPr lang="en-US" sz="2000" b="1" dirty="0" err="1">
                <a:solidFill>
                  <a:srgbClr val="003846"/>
                </a:solidFill>
                <a:latin typeface="Sun Life Sans" panose="020B0504030304030303" pitchFamily="34" charset="0"/>
              </a:rPr>
              <a:t>commerciaux</a:t>
            </a:r>
            <a:endParaRPr lang="en-US" sz="2000" b="1" dirty="0">
              <a:solidFill>
                <a:srgbClr val="003846"/>
              </a:solidFill>
              <a:latin typeface="Sun Life Sans" panose="020B0504030304030303" pitchFamily="34" charset="0"/>
            </a:endParaRPr>
          </a:p>
          <a:p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43 gestionnaires de portefeuille</a:t>
            </a:r>
          </a:p>
          <a:p>
            <a:r>
              <a:rPr lang="fr-FR" dirty="0" err="1">
                <a:solidFill>
                  <a:srgbClr val="003846"/>
                </a:solidFill>
                <a:latin typeface="Sun Life Sans" panose="020B0504030304030303" pitchFamily="34" charset="0"/>
              </a:rPr>
              <a:t>Moy</a:t>
            </a:r>
            <a:r>
              <a:rPr lang="fr-FR" dirty="0">
                <a:solidFill>
                  <a:srgbClr val="003846"/>
                </a:solidFill>
                <a:latin typeface="Sun Life Sans" panose="020B0504030304030303" pitchFamily="34" charset="0"/>
              </a:rPr>
              <a:t>. de 19 années de service</a:t>
            </a:r>
          </a:p>
        </p:txBody>
      </p:sp>
      <p:pic>
        <p:nvPicPr>
          <p:cNvPr id="20" name="Picture 19" descr="MFS logo">
            <a:extLst>
              <a:ext uri="{FF2B5EF4-FFF2-40B4-BE49-F238E27FC236}">
                <a16:creationId xmlns:a16="http://schemas.microsoft.com/office/drawing/2014/main" id="{5F7608E6-3CA1-4562-8F9C-91FB287245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571" y="4713154"/>
            <a:ext cx="648920" cy="59312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6F2A328-6998-4A38-85B9-BA12F698D450}"/>
              </a:ext>
            </a:extLst>
          </p:cNvPr>
          <p:cNvSpPr txBox="1"/>
          <p:nvPr/>
        </p:nvSpPr>
        <p:spPr>
          <a:xfrm>
            <a:off x="6865295" y="4778883"/>
            <a:ext cx="483793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3846"/>
                </a:solidFill>
                <a:latin typeface="Sun Life Sans" panose="020B0504030304030303" pitchFamily="34" charset="0"/>
              </a:rPr>
              <a:t>MFS Investment Management</a:t>
            </a:r>
          </a:p>
          <a:p>
            <a:r>
              <a:rPr lang="en-US" dirty="0">
                <a:solidFill>
                  <a:srgbClr val="003846"/>
                </a:solidFill>
                <a:latin typeface="Sun Life Sans" panose="020B0504030304030303" pitchFamily="34" charset="0"/>
              </a:rPr>
              <a:t>46 </a:t>
            </a:r>
            <a:r>
              <a:rPr lang="en-US" dirty="0" err="1">
                <a:solidFill>
                  <a:srgbClr val="003846"/>
                </a:solidFill>
                <a:latin typeface="Sun Life Sans" panose="020B0504030304030303" pitchFamily="34" charset="0"/>
              </a:rPr>
              <a:t>gestionnaires</a:t>
            </a:r>
            <a:r>
              <a:rPr lang="en-US" dirty="0">
                <a:solidFill>
                  <a:srgbClr val="003846"/>
                </a:solidFill>
                <a:latin typeface="Sun Life Sans" panose="020B0504030304030303" pitchFamily="34" charset="0"/>
              </a:rPr>
              <a:t> de </a:t>
            </a:r>
            <a:r>
              <a:rPr lang="en-US" dirty="0" err="1">
                <a:solidFill>
                  <a:srgbClr val="003846"/>
                </a:solidFill>
                <a:latin typeface="Sun Life Sans" panose="020B0504030304030303" pitchFamily="34" charset="0"/>
              </a:rPr>
              <a:t>portefeuille</a:t>
            </a:r>
            <a:endParaRPr lang="en-US" dirty="0">
              <a:solidFill>
                <a:srgbClr val="003846"/>
              </a:solidFill>
              <a:latin typeface="Sun Life Sans" panose="020B050403030403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36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Solide lors des périodes difficiles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La Sun Life est une compagnie sûre où placer votre argent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08B942-7F63-4CE8-B245-D841445A3D45}"/>
              </a:ext>
            </a:extLst>
          </p:cNvPr>
          <p:cNvSpPr txBox="1"/>
          <p:nvPr/>
        </p:nvSpPr>
        <p:spPr>
          <a:xfrm>
            <a:off x="990599" y="2161682"/>
            <a:ext cx="10429009" cy="350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Aucune autre compagnie d’assurance nord-américaine cotée en Bourse n’est mieux notée par Moody’s, Standard &amp; Poor et A.M. Best.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Seule compagnie d’assurance canadienne figurant au palmarès des 100 sociétés les plus engagées en matière de développement durable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Seule grande compagnie d’assurance d’Amérique du Nord qui, au lendemain de l’effondrement des marchés boursiers de 2008, n’a pas :</a:t>
            </a:r>
          </a:p>
          <a:p>
            <a:pPr marL="914400" lvl="1" indent="-457200" defTabSz="457200" fontAlgn="base">
              <a:spcBef>
                <a:spcPts val="500"/>
              </a:spcBef>
              <a:spcAft>
                <a:spcPts val="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eu recours au sauvetage financier du gouvernement</a:t>
            </a:r>
          </a:p>
          <a:p>
            <a:pPr marL="914400" lvl="1" indent="-457200" defTabSz="457200" fontAlgn="base">
              <a:spcBef>
                <a:spcPts val="500"/>
              </a:spcBef>
              <a:spcAft>
                <a:spcPts val="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réduit les dividendes aux actionnaires*</a:t>
            </a:r>
          </a:p>
          <a:p>
            <a:pPr marL="914400" lvl="1" indent="-457200" defTabSz="457200" fontAlgn="base">
              <a:spcBef>
                <a:spcPts val="500"/>
              </a:spcBef>
              <a:spcAft>
                <a:spcPts val="5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émis d’actions supplémentaires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A11FDF-AA39-48E5-AF85-738BD50FCA95}"/>
              </a:ext>
            </a:extLst>
          </p:cNvPr>
          <p:cNvSpPr/>
          <p:nvPr/>
        </p:nvSpPr>
        <p:spPr>
          <a:xfrm>
            <a:off x="990599" y="5983799"/>
            <a:ext cx="10091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*La Sun Life n’a jamais réduit le dividende qu’elle verse aux actionnaires depuis son introduction en Bourse (ce dividende est passé de 12 à 55 cents par action).</a:t>
            </a:r>
          </a:p>
        </p:txBody>
      </p:sp>
    </p:spTree>
    <p:extLst>
      <p:ext uri="{BB962C8B-B14F-4D97-AF65-F5344CB8AC3E}">
        <p14:creationId xmlns:p14="http://schemas.microsoft.com/office/powerpoint/2010/main" val="280118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C40C1FC-4625-4CDE-A066-84B43C56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6217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dirty="0"/>
              <a:t>Merci</a:t>
            </a:r>
            <a:endParaRPr lang="en-CA" sz="6000" dirty="0"/>
          </a:p>
        </p:txBody>
      </p:sp>
    </p:spTree>
    <p:extLst>
      <p:ext uri="{BB962C8B-B14F-4D97-AF65-F5344CB8AC3E}">
        <p14:creationId xmlns:p14="http://schemas.microsoft.com/office/powerpoint/2010/main" val="30693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Quote</a:t>
            </a:r>
            <a:endParaRPr lang="en-CA"/>
          </a:p>
        </p:txBody>
      </p:sp>
      <p:grpSp>
        <p:nvGrpSpPr>
          <p:cNvPr id="15" name="Group 14" descr="Design element">
            <a:extLst>
              <a:ext uri="{FF2B5EF4-FFF2-40B4-BE49-F238E27FC236}">
                <a16:creationId xmlns:a16="http://schemas.microsoft.com/office/drawing/2014/main" id="{74F22B33-7502-5349-8917-E506B8833E7D}"/>
              </a:ext>
            </a:extLst>
          </p:cNvPr>
          <p:cNvGrpSpPr/>
          <p:nvPr/>
        </p:nvGrpSpPr>
        <p:grpSpPr>
          <a:xfrm>
            <a:off x="-4429737" y="-7937357"/>
            <a:ext cx="17586960" cy="16893951"/>
            <a:chOff x="6096000" y="-1090222"/>
            <a:chExt cx="4463512" cy="446351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9A4425D-3224-6A42-95C8-ED8816B9BF19}"/>
                </a:ext>
              </a:extLst>
            </p:cNvPr>
            <p:cNvSpPr/>
            <p:nvPr/>
          </p:nvSpPr>
          <p:spPr>
            <a:xfrm>
              <a:off x="6096000" y="-1090222"/>
              <a:ext cx="4463512" cy="4463512"/>
            </a:xfrm>
            <a:prstGeom prst="ellipse">
              <a:avLst/>
            </a:prstGeom>
            <a:noFill/>
            <a:ln w="25400" cap="flat" cmpd="sng" algn="ctr">
              <a:solidFill>
                <a:srgbClr val="ADC3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394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6612847-8FFF-6D4E-8E7E-1D5AF3C893F4}"/>
                </a:ext>
              </a:extLst>
            </p:cNvPr>
            <p:cNvSpPr/>
            <p:nvPr/>
          </p:nvSpPr>
          <p:spPr>
            <a:xfrm>
              <a:off x="6252274" y="-933948"/>
              <a:ext cx="4150963" cy="4150963"/>
            </a:xfrm>
            <a:prstGeom prst="ellipse">
              <a:avLst/>
            </a:prstGeom>
            <a:noFill/>
            <a:ln w="57150" cap="flat" cmpd="sng" algn="ctr">
              <a:solidFill>
                <a:srgbClr val="ADC3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394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0DECDC7-03BA-FF40-A456-C0D7758D456B}"/>
                </a:ext>
              </a:extLst>
            </p:cNvPr>
            <p:cNvSpPr/>
            <p:nvPr/>
          </p:nvSpPr>
          <p:spPr>
            <a:xfrm>
              <a:off x="6416856" y="-764390"/>
              <a:ext cx="3811848" cy="3811848"/>
            </a:xfrm>
            <a:prstGeom prst="ellipse">
              <a:avLst/>
            </a:prstGeom>
            <a:noFill/>
            <a:ln w="28575" cap="flat" cmpd="sng" algn="ctr">
              <a:solidFill>
                <a:srgbClr val="516E6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3946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01994B35-2F34-4C89-9691-DD7322482562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Vrai</a:t>
            </a:r>
            <a:r>
              <a:rPr lang="en-CA" spc="100" dirty="0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 </a:t>
            </a:r>
            <a:r>
              <a:rPr lang="en-CA" spc="100" dirty="0" err="1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ou</a:t>
            </a:r>
            <a:r>
              <a:rPr lang="en-CA" spc="100" dirty="0">
                <a:solidFill>
                  <a:srgbClr val="002060"/>
                </a:solidFill>
                <a:latin typeface="Arial (body)"/>
                <a:cs typeface="Arial" panose="020B0604020202020204" pitchFamily="34" charset="0"/>
              </a:rPr>
              <a:t> faux?</a:t>
            </a:r>
          </a:p>
          <a:p>
            <a:r>
              <a:rPr lang="fr-FR" sz="2000" dirty="0">
                <a:solidFill>
                  <a:srgbClr val="686868"/>
                </a:solidFill>
                <a:latin typeface="Arial (body)"/>
                <a:ea typeface="+mn-ea"/>
                <a:cs typeface="Arial" panose="020B0604020202020204" pitchFamily="34" charset="0"/>
              </a:rPr>
              <a:t>L’assurance-vie et les personnes aisées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393861-0B90-4D0E-8159-8B1EB0C7863F}"/>
              </a:ext>
            </a:extLst>
          </p:cNvPr>
          <p:cNvSpPr txBox="1"/>
          <p:nvPr/>
        </p:nvSpPr>
        <p:spPr>
          <a:xfrm>
            <a:off x="990600" y="2161682"/>
            <a:ext cx="8803758" cy="3390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CA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Une </a:t>
            </a:r>
            <a:r>
              <a:rPr lang="en-CA" sz="2400" dirty="0" err="1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personne</a:t>
            </a:r>
            <a:r>
              <a:rPr lang="en-CA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 qui :</a:t>
            </a:r>
          </a:p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20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aura des obligations fiscales au décès </a:t>
            </a:r>
          </a:p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20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a investi dans une société de portefeuille</a:t>
            </a:r>
          </a:p>
          <a:p>
            <a:pPr marL="914400" lvl="1" indent="-457200" defTabSz="457200" fontAlgn="base">
              <a:lnSpc>
                <a:spcPct val="150000"/>
              </a:lnSpc>
              <a:spcBef>
                <a:spcPct val="0"/>
              </a:spcBef>
              <a:spcAft>
                <a:spcPts val="2000"/>
              </a:spcAft>
              <a:buClr>
                <a:srgbClr val="516E66"/>
              </a:buClr>
              <a:buSzPct val="125000"/>
              <a:buFont typeface="+mj-lt"/>
              <a:buAutoNum type="arabicPeriod"/>
              <a:defRPr/>
            </a:pPr>
            <a:r>
              <a:rPr lang="fr-FR" sz="24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a investi beaucoup dans des actifs « sûrs » </a:t>
            </a:r>
          </a:p>
          <a:p>
            <a:pPr>
              <a:spcAft>
                <a:spcPts val="1000"/>
              </a:spcAft>
            </a:pPr>
            <a:r>
              <a:rPr lang="fr-FR" sz="2400" b="1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aura avantage à investir dans un contrat d’assurance.</a:t>
            </a:r>
          </a:p>
        </p:txBody>
      </p:sp>
    </p:spTree>
    <p:extLst>
      <p:ext uri="{BB962C8B-B14F-4D97-AF65-F5344CB8AC3E}">
        <p14:creationId xmlns:p14="http://schemas.microsoft.com/office/powerpoint/2010/main" val="355353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Définir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le capital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humain</a:t>
            </a:r>
            <a:b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La valeur du revenu potentiel d’une personne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49022C-BEA3-2344-AB7B-2EE67DF753EA}"/>
              </a:ext>
            </a:extLst>
          </p:cNvPr>
          <p:cNvSpPr/>
          <p:nvPr/>
        </p:nvSpPr>
        <p:spPr>
          <a:xfrm>
            <a:off x="1091114" y="1955368"/>
            <a:ext cx="64456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>
                <a:srgbClr val="002060"/>
              </a:buClr>
              <a:buSzPct val="100000"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516E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L’ASSURANCE-VIE 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remplace un revenu régulier </a:t>
            </a:r>
            <a:r>
              <a:rPr kumimoji="0" lang="fr-FR" sz="2400" b="1" i="1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nécessaire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perdu en raison d’un décès prématuré.</a:t>
            </a:r>
            <a:endParaRPr kumimoji="0" lang="en-CA" sz="2400" b="0" i="1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ADF5F6-E3B3-41F7-A29B-F50676A457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37418" y="0"/>
            <a:ext cx="3754582" cy="6858000"/>
          </a:xfrm>
          <a:prstGeom prst="rect">
            <a:avLst/>
          </a:prstGeom>
          <a:solidFill>
            <a:srgbClr val="B9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767CE9-F2AD-48AD-B25B-DF7DBC7AE6E2}"/>
              </a:ext>
            </a:extLst>
          </p:cNvPr>
          <p:cNvSpPr/>
          <p:nvPr/>
        </p:nvSpPr>
        <p:spPr>
          <a:xfrm>
            <a:off x="8706766" y="1812291"/>
            <a:ext cx="3215885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tabLst/>
              <a:defRPr/>
            </a:pPr>
            <a:r>
              <a:rPr kumimoji="0" lang="en-CA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Nous </a:t>
            </a:r>
            <a:r>
              <a:rPr kumimoji="0" lang="en-CA" sz="2400" b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avons</a:t>
            </a:r>
            <a:r>
              <a:rPr kumimoji="0" lang="en-CA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CA" sz="2400" b="1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BESOIN</a:t>
            </a:r>
            <a:r>
              <a:rPr kumimoji="0" lang="en-CA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d’une assurance temporaire pour protéger le capital humain :</a:t>
            </a:r>
          </a:p>
          <a:p>
            <a:pPr marL="342887" indent="-342887" defTabSz="457200" fontAlgn="base"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Pour remplacer le revenu en cas de décès avant la retraite</a:t>
            </a:r>
          </a:p>
          <a:p>
            <a:pPr marL="342887" indent="-342887" defTabSz="457200" fontAlgn="base"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Pour financer les obligations d’achat-vente d’un actionnaire</a:t>
            </a:r>
          </a:p>
        </p:txBody>
      </p:sp>
      <p:grpSp>
        <p:nvGrpSpPr>
          <p:cNvPr id="7" name="Human capital">
            <a:extLst>
              <a:ext uri="{FF2B5EF4-FFF2-40B4-BE49-F238E27FC236}">
                <a16:creationId xmlns:a16="http://schemas.microsoft.com/office/drawing/2014/main" id="{00F75633-C7A4-43B1-88FC-7295A16F4F28}"/>
              </a:ext>
            </a:extLst>
          </p:cNvPr>
          <p:cNvGrpSpPr/>
          <p:nvPr/>
        </p:nvGrpSpPr>
        <p:grpSpPr>
          <a:xfrm>
            <a:off x="856326" y="4088067"/>
            <a:ext cx="7382633" cy="1853692"/>
            <a:chOff x="956616" y="2981760"/>
            <a:chExt cx="6779172" cy="1418400"/>
          </a:xfrm>
        </p:grpSpPr>
        <p:sp>
          <p:nvSpPr>
            <p:cNvPr id="8" name="Round Single Corner Rectangle 1">
              <a:extLst>
                <a:ext uri="{FF2B5EF4-FFF2-40B4-BE49-F238E27FC236}">
                  <a16:creationId xmlns:a16="http://schemas.microsoft.com/office/drawing/2014/main" id="{1FF4D4FE-4AB0-4514-A770-4D1BD689AEE6}"/>
                </a:ext>
              </a:extLst>
            </p:cNvPr>
            <p:cNvSpPr/>
            <p:nvPr/>
          </p:nvSpPr>
          <p:spPr>
            <a:xfrm>
              <a:off x="956616" y="2981760"/>
              <a:ext cx="6779172" cy="1418400"/>
            </a:xfrm>
            <a:custGeom>
              <a:avLst/>
              <a:gdLst>
                <a:gd name="connsiteX0" fmla="*/ 0 w 6779172"/>
                <a:gd name="connsiteY0" fmla="*/ 0 h 1404000"/>
                <a:gd name="connsiteX1" fmla="*/ 6077172 w 6779172"/>
                <a:gd name="connsiteY1" fmla="*/ 0 h 1404000"/>
                <a:gd name="connsiteX2" fmla="*/ 6779172 w 6779172"/>
                <a:gd name="connsiteY2" fmla="*/ 702000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2009669 w 6779172"/>
                <a:gd name="connsiteY1" fmla="*/ 331076 h 1404000"/>
                <a:gd name="connsiteX2" fmla="*/ 6779172 w 6779172"/>
                <a:gd name="connsiteY2" fmla="*/ 702000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09869 w 6779172"/>
                <a:gd name="connsiteY1" fmla="*/ 260132 h 1404000"/>
                <a:gd name="connsiteX2" fmla="*/ 6779172 w 6779172"/>
                <a:gd name="connsiteY2" fmla="*/ 702000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09869 w 6779172"/>
                <a:gd name="connsiteY1" fmla="*/ 260132 h 1404000"/>
                <a:gd name="connsiteX2" fmla="*/ 6463862 w 6779172"/>
                <a:gd name="connsiteY2" fmla="*/ 1119786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09869 w 6779172"/>
                <a:gd name="connsiteY1" fmla="*/ 260132 h 1404000"/>
                <a:gd name="connsiteX2" fmla="*/ 6463862 w 6779172"/>
                <a:gd name="connsiteY2" fmla="*/ 1119786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09869 w 6779172"/>
                <a:gd name="connsiteY1" fmla="*/ 260132 h 1404000"/>
                <a:gd name="connsiteX2" fmla="*/ 6314090 w 6779172"/>
                <a:gd name="connsiteY2" fmla="*/ 1167082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49283 w 6779172"/>
                <a:gd name="connsiteY1" fmla="*/ 299545 h 1404000"/>
                <a:gd name="connsiteX2" fmla="*/ 6314090 w 6779172"/>
                <a:gd name="connsiteY2" fmla="*/ 1167082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49283 w 6779172"/>
                <a:gd name="connsiteY1" fmla="*/ 299545 h 1404000"/>
                <a:gd name="connsiteX2" fmla="*/ 6314090 w 6779172"/>
                <a:gd name="connsiteY2" fmla="*/ 1167082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649283 w 6779172"/>
                <a:gd name="connsiteY1" fmla="*/ 299545 h 1404000"/>
                <a:gd name="connsiteX2" fmla="*/ 6187966 w 6779172"/>
                <a:gd name="connsiteY2" fmla="*/ 1143434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586221 w 6779172"/>
                <a:gd name="connsiteY1" fmla="*/ 354724 h 1404000"/>
                <a:gd name="connsiteX2" fmla="*/ 6187966 w 6779172"/>
                <a:gd name="connsiteY2" fmla="*/ 1143434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0 h 1404000"/>
                <a:gd name="connsiteX1" fmla="*/ 3586221 w 6779172"/>
                <a:gd name="connsiteY1" fmla="*/ 354724 h 1404000"/>
                <a:gd name="connsiteX2" fmla="*/ 6187966 w 6779172"/>
                <a:gd name="connsiteY2" fmla="*/ 1143434 h 1404000"/>
                <a:gd name="connsiteX3" fmla="*/ 6779172 w 6779172"/>
                <a:gd name="connsiteY3" fmla="*/ 1404000 h 1404000"/>
                <a:gd name="connsiteX4" fmla="*/ 0 w 6779172"/>
                <a:gd name="connsiteY4" fmla="*/ 1404000 h 1404000"/>
                <a:gd name="connsiteX5" fmla="*/ 0 w 6779172"/>
                <a:gd name="connsiteY5" fmla="*/ 0 h 1404000"/>
                <a:gd name="connsiteX0" fmla="*/ 0 w 6779172"/>
                <a:gd name="connsiteY0" fmla="*/ 79995 h 1483995"/>
                <a:gd name="connsiteX1" fmla="*/ 1115723 w 6779172"/>
                <a:gd name="connsiteY1" fmla="*/ 148862 h 1483995"/>
                <a:gd name="connsiteX2" fmla="*/ 3586221 w 6779172"/>
                <a:gd name="connsiteY2" fmla="*/ 434719 h 1483995"/>
                <a:gd name="connsiteX3" fmla="*/ 6187966 w 6779172"/>
                <a:gd name="connsiteY3" fmla="*/ 1223429 h 1483995"/>
                <a:gd name="connsiteX4" fmla="*/ 6779172 w 6779172"/>
                <a:gd name="connsiteY4" fmla="*/ 1483995 h 1483995"/>
                <a:gd name="connsiteX5" fmla="*/ 0 w 6779172"/>
                <a:gd name="connsiteY5" fmla="*/ 1483995 h 1483995"/>
                <a:gd name="connsiteX6" fmla="*/ 0 w 6779172"/>
                <a:gd name="connsiteY6" fmla="*/ 79995 h 1483995"/>
                <a:gd name="connsiteX0" fmla="*/ 0 w 6779172"/>
                <a:gd name="connsiteY0" fmla="*/ 140484 h 1544484"/>
                <a:gd name="connsiteX1" fmla="*/ 382627 w 6779172"/>
                <a:gd name="connsiteY1" fmla="*/ 59579 h 1544484"/>
                <a:gd name="connsiteX2" fmla="*/ 1115723 w 6779172"/>
                <a:gd name="connsiteY2" fmla="*/ 209351 h 1544484"/>
                <a:gd name="connsiteX3" fmla="*/ 3586221 w 6779172"/>
                <a:gd name="connsiteY3" fmla="*/ 495208 h 1544484"/>
                <a:gd name="connsiteX4" fmla="*/ 6187966 w 6779172"/>
                <a:gd name="connsiteY4" fmla="*/ 1283918 h 1544484"/>
                <a:gd name="connsiteX5" fmla="*/ 6779172 w 6779172"/>
                <a:gd name="connsiteY5" fmla="*/ 1544484 h 1544484"/>
                <a:gd name="connsiteX6" fmla="*/ 0 w 6779172"/>
                <a:gd name="connsiteY6" fmla="*/ 1544484 h 1544484"/>
                <a:gd name="connsiteX7" fmla="*/ 0 w 6779172"/>
                <a:gd name="connsiteY7" fmla="*/ 140484 h 1544484"/>
                <a:gd name="connsiteX0" fmla="*/ 0 w 6779172"/>
                <a:gd name="connsiteY0" fmla="*/ 94539 h 1498539"/>
                <a:gd name="connsiteX1" fmla="*/ 1115723 w 6779172"/>
                <a:gd name="connsiteY1" fmla="*/ 163406 h 1498539"/>
                <a:gd name="connsiteX2" fmla="*/ 3586221 w 6779172"/>
                <a:gd name="connsiteY2" fmla="*/ 449263 h 1498539"/>
                <a:gd name="connsiteX3" fmla="*/ 6187966 w 6779172"/>
                <a:gd name="connsiteY3" fmla="*/ 1237973 h 1498539"/>
                <a:gd name="connsiteX4" fmla="*/ 6779172 w 6779172"/>
                <a:gd name="connsiteY4" fmla="*/ 1498539 h 1498539"/>
                <a:gd name="connsiteX5" fmla="*/ 0 w 6779172"/>
                <a:gd name="connsiteY5" fmla="*/ 1498539 h 1498539"/>
                <a:gd name="connsiteX6" fmla="*/ 0 w 6779172"/>
                <a:gd name="connsiteY6" fmla="*/ 94539 h 1498539"/>
                <a:gd name="connsiteX0" fmla="*/ 0 w 6779172"/>
                <a:gd name="connsiteY0" fmla="*/ 94539 h 1498539"/>
                <a:gd name="connsiteX1" fmla="*/ 1115723 w 6779172"/>
                <a:gd name="connsiteY1" fmla="*/ 163406 h 1498539"/>
                <a:gd name="connsiteX2" fmla="*/ 3562573 w 6779172"/>
                <a:gd name="connsiteY2" fmla="*/ 449263 h 1498539"/>
                <a:gd name="connsiteX3" fmla="*/ 6187966 w 6779172"/>
                <a:gd name="connsiteY3" fmla="*/ 1237973 h 1498539"/>
                <a:gd name="connsiteX4" fmla="*/ 6779172 w 6779172"/>
                <a:gd name="connsiteY4" fmla="*/ 1498539 h 1498539"/>
                <a:gd name="connsiteX5" fmla="*/ 0 w 6779172"/>
                <a:gd name="connsiteY5" fmla="*/ 1498539 h 1498539"/>
                <a:gd name="connsiteX6" fmla="*/ 0 w 6779172"/>
                <a:gd name="connsiteY6" fmla="*/ 94539 h 1498539"/>
                <a:gd name="connsiteX0" fmla="*/ 0 w 6779172"/>
                <a:gd name="connsiteY0" fmla="*/ 98316 h 1502316"/>
                <a:gd name="connsiteX1" fmla="*/ 1123606 w 6779172"/>
                <a:gd name="connsiteY1" fmla="*/ 151417 h 1502316"/>
                <a:gd name="connsiteX2" fmla="*/ 3562573 w 6779172"/>
                <a:gd name="connsiteY2" fmla="*/ 453040 h 1502316"/>
                <a:gd name="connsiteX3" fmla="*/ 6187966 w 6779172"/>
                <a:gd name="connsiteY3" fmla="*/ 1241750 h 1502316"/>
                <a:gd name="connsiteX4" fmla="*/ 6779172 w 6779172"/>
                <a:gd name="connsiteY4" fmla="*/ 1502316 h 1502316"/>
                <a:gd name="connsiteX5" fmla="*/ 0 w 6779172"/>
                <a:gd name="connsiteY5" fmla="*/ 1502316 h 1502316"/>
                <a:gd name="connsiteX6" fmla="*/ 0 w 6779172"/>
                <a:gd name="connsiteY6" fmla="*/ 98316 h 1502316"/>
                <a:gd name="connsiteX0" fmla="*/ 0 w 6779172"/>
                <a:gd name="connsiteY0" fmla="*/ 100313 h 1504313"/>
                <a:gd name="connsiteX1" fmla="*/ 1123606 w 6779172"/>
                <a:gd name="connsiteY1" fmla="*/ 145531 h 1504313"/>
                <a:gd name="connsiteX2" fmla="*/ 3562573 w 6779172"/>
                <a:gd name="connsiteY2" fmla="*/ 455037 h 1504313"/>
                <a:gd name="connsiteX3" fmla="*/ 6187966 w 6779172"/>
                <a:gd name="connsiteY3" fmla="*/ 1243747 h 1504313"/>
                <a:gd name="connsiteX4" fmla="*/ 6779172 w 6779172"/>
                <a:gd name="connsiteY4" fmla="*/ 1504313 h 1504313"/>
                <a:gd name="connsiteX5" fmla="*/ 0 w 6779172"/>
                <a:gd name="connsiteY5" fmla="*/ 1504313 h 1504313"/>
                <a:gd name="connsiteX6" fmla="*/ 0 w 6779172"/>
                <a:gd name="connsiteY6" fmla="*/ 100313 h 1504313"/>
                <a:gd name="connsiteX0" fmla="*/ 0 w 6779172"/>
                <a:gd name="connsiteY0" fmla="*/ 0 h 1404000"/>
                <a:gd name="connsiteX1" fmla="*/ 1123606 w 6779172"/>
                <a:gd name="connsiteY1" fmla="*/ 45218 h 1404000"/>
                <a:gd name="connsiteX2" fmla="*/ 3562573 w 6779172"/>
                <a:gd name="connsiteY2" fmla="*/ 354724 h 1404000"/>
                <a:gd name="connsiteX3" fmla="*/ 6187966 w 6779172"/>
                <a:gd name="connsiteY3" fmla="*/ 1143434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6187966 w 6779172"/>
                <a:gd name="connsiteY3" fmla="*/ 1143434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6187966 w 6779172"/>
                <a:gd name="connsiteY3" fmla="*/ 1143434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6187966 w 6779172"/>
                <a:gd name="connsiteY3" fmla="*/ 1143434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6235263 w 6779172"/>
                <a:gd name="connsiteY3" fmla="*/ 1159200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6235263 w 6779172"/>
                <a:gd name="connsiteY3" fmla="*/ 1159200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6235263 w 6779172"/>
                <a:gd name="connsiteY3" fmla="*/ 1159200 h 1404000"/>
                <a:gd name="connsiteX4" fmla="*/ 6779172 w 6779172"/>
                <a:gd name="connsiteY4" fmla="*/ 1404000 h 1404000"/>
                <a:gd name="connsiteX5" fmla="*/ 0 w 6779172"/>
                <a:gd name="connsiteY5" fmla="*/ 1404000 h 1404000"/>
                <a:gd name="connsiteX6" fmla="*/ 0 w 6779172"/>
                <a:gd name="connsiteY6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4647199 w 6779172"/>
                <a:gd name="connsiteY3" fmla="*/ 620661 h 1404000"/>
                <a:gd name="connsiteX4" fmla="*/ 6235263 w 6779172"/>
                <a:gd name="connsiteY4" fmla="*/ 1159200 h 1404000"/>
                <a:gd name="connsiteX5" fmla="*/ 6779172 w 6779172"/>
                <a:gd name="connsiteY5" fmla="*/ 1404000 h 1404000"/>
                <a:gd name="connsiteX6" fmla="*/ 0 w 6779172"/>
                <a:gd name="connsiteY6" fmla="*/ 1404000 h 1404000"/>
                <a:gd name="connsiteX7" fmla="*/ 0 w 6779172"/>
                <a:gd name="connsiteY7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4647199 w 6779172"/>
                <a:gd name="connsiteY3" fmla="*/ 620661 h 1404000"/>
                <a:gd name="connsiteX4" fmla="*/ 6235263 w 6779172"/>
                <a:gd name="connsiteY4" fmla="*/ 1159200 h 1404000"/>
                <a:gd name="connsiteX5" fmla="*/ 6779172 w 6779172"/>
                <a:gd name="connsiteY5" fmla="*/ 1404000 h 1404000"/>
                <a:gd name="connsiteX6" fmla="*/ 0 w 6779172"/>
                <a:gd name="connsiteY6" fmla="*/ 1404000 h 1404000"/>
                <a:gd name="connsiteX7" fmla="*/ 0 w 6779172"/>
                <a:gd name="connsiteY7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4647199 w 6779172"/>
                <a:gd name="connsiteY3" fmla="*/ 620661 h 1404000"/>
                <a:gd name="connsiteX4" fmla="*/ 6046077 w 6779172"/>
                <a:gd name="connsiteY4" fmla="*/ 1072489 h 1404000"/>
                <a:gd name="connsiteX5" fmla="*/ 6779172 w 6779172"/>
                <a:gd name="connsiteY5" fmla="*/ 1404000 h 1404000"/>
                <a:gd name="connsiteX6" fmla="*/ 0 w 6779172"/>
                <a:gd name="connsiteY6" fmla="*/ 1404000 h 1404000"/>
                <a:gd name="connsiteX7" fmla="*/ 0 w 6779172"/>
                <a:gd name="connsiteY7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4678730 w 6779172"/>
                <a:gd name="connsiteY3" fmla="*/ 612778 h 1404000"/>
                <a:gd name="connsiteX4" fmla="*/ 6046077 w 6779172"/>
                <a:gd name="connsiteY4" fmla="*/ 1072489 h 1404000"/>
                <a:gd name="connsiteX5" fmla="*/ 6779172 w 6779172"/>
                <a:gd name="connsiteY5" fmla="*/ 1404000 h 1404000"/>
                <a:gd name="connsiteX6" fmla="*/ 0 w 6779172"/>
                <a:gd name="connsiteY6" fmla="*/ 1404000 h 1404000"/>
                <a:gd name="connsiteX7" fmla="*/ 0 w 6779172"/>
                <a:gd name="connsiteY7" fmla="*/ 0 h 1404000"/>
                <a:gd name="connsiteX0" fmla="*/ 0 w 6779172"/>
                <a:gd name="connsiteY0" fmla="*/ 0 h 1404000"/>
                <a:gd name="connsiteX1" fmla="*/ 1123606 w 6779172"/>
                <a:gd name="connsiteY1" fmla="*/ 53100 h 1404000"/>
                <a:gd name="connsiteX2" fmla="*/ 3562573 w 6779172"/>
                <a:gd name="connsiteY2" fmla="*/ 354724 h 1404000"/>
                <a:gd name="connsiteX3" fmla="*/ 4678730 w 6779172"/>
                <a:gd name="connsiteY3" fmla="*/ 612778 h 1404000"/>
                <a:gd name="connsiteX4" fmla="*/ 6046077 w 6779172"/>
                <a:gd name="connsiteY4" fmla="*/ 1072489 h 1404000"/>
                <a:gd name="connsiteX5" fmla="*/ 6779172 w 6779172"/>
                <a:gd name="connsiteY5" fmla="*/ 1404000 h 1404000"/>
                <a:gd name="connsiteX6" fmla="*/ 0 w 6779172"/>
                <a:gd name="connsiteY6" fmla="*/ 1404000 h 1404000"/>
                <a:gd name="connsiteX7" fmla="*/ 0 w 6779172"/>
                <a:gd name="connsiteY7" fmla="*/ 0 h 140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79172" h="1404000">
                  <a:moveTo>
                    <a:pt x="0" y="0"/>
                  </a:moveTo>
                  <a:cubicBezTo>
                    <a:pt x="264781" y="13961"/>
                    <a:pt x="525903" y="17627"/>
                    <a:pt x="1123606" y="53100"/>
                  </a:cubicBezTo>
                  <a:cubicBezTo>
                    <a:pt x="1669362" y="104683"/>
                    <a:pt x="2895875" y="208474"/>
                    <a:pt x="3562573" y="354724"/>
                  </a:cubicBezTo>
                  <a:cubicBezTo>
                    <a:pt x="4009188" y="435842"/>
                    <a:pt x="4233282" y="478699"/>
                    <a:pt x="4678730" y="612778"/>
                  </a:cubicBezTo>
                  <a:cubicBezTo>
                    <a:pt x="5455253" y="817802"/>
                    <a:pt x="5689434" y="945874"/>
                    <a:pt x="6046077" y="1072489"/>
                  </a:cubicBezTo>
                  <a:cubicBezTo>
                    <a:pt x="6290442" y="1177737"/>
                    <a:pt x="6597869" y="1322400"/>
                    <a:pt x="6779172" y="1404000"/>
                  </a:cubicBezTo>
                  <a:lnTo>
                    <a:pt x="0" y="1404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946"/>
            </a:solidFill>
            <a:ln w="15875" cap="flat" cmpd="sng" algn="ctr">
              <a:solidFill>
                <a:srgbClr val="406E7D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740A883-B073-4E41-8D7F-2B4BE947EDF1}"/>
                </a:ext>
              </a:extLst>
            </p:cNvPr>
            <p:cNvSpPr txBox="1"/>
            <p:nvPr/>
          </p:nvSpPr>
          <p:spPr>
            <a:xfrm>
              <a:off x="1602951" y="3537071"/>
              <a:ext cx="19127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1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un Life Sans" panose="020B0504030304030303" pitchFamily="34" charset="0"/>
                  <a:cs typeface="Arial" panose="020B0604020202020204" pitchFamily="34" charset="0"/>
                </a:rPr>
                <a:t>CAPITAL HUMAIN</a:t>
              </a:r>
              <a:endParaRPr kumimoji="0" lang="en-CA" sz="1400" b="1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un Life Sans" panose="020B0504030304030303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14453B-EA5A-411A-A534-36959FFDA28B}"/>
              </a:ext>
            </a:extLst>
          </p:cNvPr>
          <p:cNvCxnSpPr/>
          <p:nvPr/>
        </p:nvCxnSpPr>
        <p:spPr>
          <a:xfrm flipH="1">
            <a:off x="839077" y="3933957"/>
            <a:ext cx="23961" cy="2013843"/>
          </a:xfrm>
          <a:prstGeom prst="line">
            <a:avLst/>
          </a:prstGeom>
          <a:noFill/>
          <a:ln w="19050" cap="flat" cmpd="sng" algn="ctr">
            <a:solidFill>
              <a:srgbClr val="696158"/>
            </a:solidFill>
            <a:prstDash val="solid"/>
            <a:miter lim="800000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DA84139-8A1D-4D2A-AEE3-D5B38F656102}"/>
              </a:ext>
            </a:extLst>
          </p:cNvPr>
          <p:cNvSpPr txBox="1"/>
          <p:nvPr/>
        </p:nvSpPr>
        <p:spPr>
          <a:xfrm rot="16200000">
            <a:off x="-134198" y="4371880"/>
            <a:ext cx="1592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DOLLARS ($)</a:t>
            </a:r>
            <a:endParaRPr lang="en-CA" sz="1200" b="1" spc="50" dirty="0">
              <a:solidFill>
                <a:srgbClr val="003946"/>
              </a:solidFill>
              <a:latin typeface="Sun Life Sans" panose="020B0504030304030303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A15667-0AD7-4DEE-9780-CF383AF08D78}"/>
              </a:ext>
            </a:extLst>
          </p:cNvPr>
          <p:cNvSpPr txBox="1"/>
          <p:nvPr/>
        </p:nvSpPr>
        <p:spPr>
          <a:xfrm>
            <a:off x="793593" y="5957369"/>
            <a:ext cx="1852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Bâtir pour l’avenir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D1BF5A-8F16-4DA7-A2D6-32A301C13F05}"/>
              </a:ext>
            </a:extLst>
          </p:cNvPr>
          <p:cNvSpPr txBox="1"/>
          <p:nvPr/>
        </p:nvSpPr>
        <p:spPr>
          <a:xfrm>
            <a:off x="3124451" y="5957369"/>
            <a:ext cx="2690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Se préparer pour la retraite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3D7947F-F07E-42B7-B576-C3F3225AFBC3}"/>
              </a:ext>
            </a:extLst>
          </p:cNvPr>
          <p:cNvCxnSpPr/>
          <p:nvPr/>
        </p:nvCxnSpPr>
        <p:spPr>
          <a:xfrm>
            <a:off x="7649525" y="5947800"/>
            <a:ext cx="355939" cy="0"/>
          </a:xfrm>
          <a:prstGeom prst="line">
            <a:avLst/>
          </a:prstGeom>
          <a:noFill/>
          <a:ln w="19050" cap="flat" cmpd="sng" algn="ctr">
            <a:solidFill>
              <a:srgbClr val="696158"/>
            </a:solidFill>
            <a:prstDash val="solid"/>
            <a:miter lim="800000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92932B1-9882-4682-B442-ACFE0702E4A5}"/>
              </a:ext>
            </a:extLst>
          </p:cNvPr>
          <p:cNvSpPr txBox="1"/>
          <p:nvPr/>
        </p:nvSpPr>
        <p:spPr>
          <a:xfrm>
            <a:off x="6965955" y="5941759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À la retraite</a:t>
            </a:r>
          </a:p>
          <a:p>
            <a:endParaRPr lang="en-CA" sz="1200" b="1" spc="50" dirty="0">
              <a:solidFill>
                <a:srgbClr val="003946"/>
              </a:solidFill>
              <a:latin typeface="Sun Life Sans" panose="020B05040303040303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8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Capital financier</a:t>
            </a:r>
            <a:b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L’héritage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 des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personnes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aisées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49022C-BEA3-2344-AB7B-2EE67DF753EA}"/>
              </a:ext>
            </a:extLst>
          </p:cNvPr>
          <p:cNvSpPr/>
          <p:nvPr/>
        </p:nvSpPr>
        <p:spPr>
          <a:xfrm>
            <a:off x="1091114" y="1955368"/>
            <a:ext cx="64456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200"/>
              </a:spcAft>
              <a:buClr>
                <a:srgbClr val="002060"/>
              </a:buClr>
              <a:buSzPct val="100000"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srgbClr val="516E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L’ASSURANCE-VIE 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sert à protéger la valeur nette d’un particulier contre l’impôt et le risque de marché.</a:t>
            </a:r>
            <a:endParaRPr kumimoji="0" lang="en-CA" sz="2400" b="0" i="1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 descr="Image shows how life insurance can help build financial capital as we near retirement. ">
            <a:extLst>
              <a:ext uri="{FF2B5EF4-FFF2-40B4-BE49-F238E27FC236}">
                <a16:creationId xmlns:a16="http://schemas.microsoft.com/office/drawing/2014/main" id="{9BADF5F6-E3B3-41F7-A29B-F50676A457C6}"/>
              </a:ext>
            </a:extLst>
          </p:cNvPr>
          <p:cNvSpPr/>
          <p:nvPr/>
        </p:nvSpPr>
        <p:spPr>
          <a:xfrm>
            <a:off x="8674552" y="0"/>
            <a:ext cx="3754582" cy="6858000"/>
          </a:xfrm>
          <a:prstGeom prst="rect">
            <a:avLst/>
          </a:prstGeom>
          <a:solidFill>
            <a:srgbClr val="B9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767CE9-F2AD-48AD-B25B-DF7DBC7AE6E2}"/>
              </a:ext>
            </a:extLst>
          </p:cNvPr>
          <p:cNvSpPr/>
          <p:nvPr/>
        </p:nvSpPr>
        <p:spPr>
          <a:xfrm>
            <a:off x="8706766" y="1180306"/>
            <a:ext cx="3570776" cy="4608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68577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tabLst/>
              <a:defRPr/>
            </a:pPr>
            <a:r>
              <a:rPr kumimoji="0" lang="en-CA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Nous </a:t>
            </a:r>
            <a:r>
              <a:rPr kumimoji="0" lang="en-CA" sz="2400" b="1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VOULONS</a:t>
            </a:r>
            <a:r>
              <a:rPr kumimoji="0" lang="en-CA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 assurance permanente pour protéger le capital financier :</a:t>
            </a:r>
          </a:p>
          <a:p>
            <a:pPr marL="342887" indent="-342887" defTabSz="457200" fontAlgn="base"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Pour financer les obligations fiscales</a:t>
            </a:r>
          </a:p>
          <a:p>
            <a:pPr marL="342887" indent="-342887" defTabSz="457200" fontAlgn="base"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Pour transférer l’actif d’une société de manière efficace sur le plan fiscal</a:t>
            </a:r>
          </a:p>
          <a:p>
            <a:pPr marL="342887" indent="-342887" defTabSz="457200" fontAlgn="base">
              <a:spcBef>
                <a:spcPct val="0"/>
              </a:spcBef>
              <a:spcAft>
                <a:spcPts val="1500"/>
              </a:spcAft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Pour investir dans une catégorie d’actif différente pour de l’argent sûr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71B19DE-CF4F-4D50-B6E0-D4652BC8B116}"/>
              </a:ext>
            </a:extLst>
          </p:cNvPr>
          <p:cNvCxnSpPr/>
          <p:nvPr/>
        </p:nvCxnSpPr>
        <p:spPr>
          <a:xfrm flipH="1">
            <a:off x="1079134" y="3857957"/>
            <a:ext cx="23961" cy="2013843"/>
          </a:xfrm>
          <a:prstGeom prst="line">
            <a:avLst/>
          </a:prstGeom>
          <a:noFill/>
          <a:ln w="19050" cap="flat" cmpd="sng" algn="ctr">
            <a:solidFill>
              <a:srgbClr val="696158"/>
            </a:solidFill>
            <a:prstDash val="solid"/>
            <a:miter lim="800000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38E626E-8A23-4A3F-8EE2-A14CA398503B}"/>
              </a:ext>
            </a:extLst>
          </p:cNvPr>
          <p:cNvSpPr txBox="1"/>
          <p:nvPr/>
        </p:nvSpPr>
        <p:spPr>
          <a:xfrm rot="16200000">
            <a:off x="285851" y="4482869"/>
            <a:ext cx="1218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DOLLARS ($)</a:t>
            </a:r>
            <a:endParaRPr lang="en-CA" sz="1200" b="1" spc="50" dirty="0">
              <a:solidFill>
                <a:srgbClr val="003946"/>
              </a:solidFill>
              <a:latin typeface="Sun Life Sans" panose="020B0504030304030303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A51093-51B9-410C-958D-0BF122053F7A}"/>
              </a:ext>
            </a:extLst>
          </p:cNvPr>
          <p:cNvSpPr txBox="1"/>
          <p:nvPr/>
        </p:nvSpPr>
        <p:spPr>
          <a:xfrm>
            <a:off x="1033652" y="5872608"/>
            <a:ext cx="1701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Bâtir pour l’avenir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1138E2-EB47-4D51-8C42-65E0C4451420}"/>
              </a:ext>
            </a:extLst>
          </p:cNvPr>
          <p:cNvSpPr txBox="1"/>
          <p:nvPr/>
        </p:nvSpPr>
        <p:spPr>
          <a:xfrm>
            <a:off x="3364511" y="5878067"/>
            <a:ext cx="2550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Se préparer pour la retraite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F51D4E-AB2C-45A2-B2BF-8208BBB2D025}"/>
              </a:ext>
            </a:extLst>
          </p:cNvPr>
          <p:cNvSpPr txBox="1"/>
          <p:nvPr/>
        </p:nvSpPr>
        <p:spPr>
          <a:xfrm>
            <a:off x="6716667" y="5865756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b="1" spc="5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À la retraite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A0BA404-E319-472C-A28D-0304B8027858}"/>
              </a:ext>
            </a:extLst>
          </p:cNvPr>
          <p:cNvCxnSpPr/>
          <p:nvPr/>
        </p:nvCxnSpPr>
        <p:spPr>
          <a:xfrm flipH="1">
            <a:off x="1094464" y="5871800"/>
            <a:ext cx="6795119" cy="0"/>
          </a:xfrm>
          <a:prstGeom prst="line">
            <a:avLst/>
          </a:prstGeom>
          <a:noFill/>
          <a:ln w="19050" cap="flat" cmpd="sng" algn="ctr">
            <a:solidFill>
              <a:srgbClr val="696158"/>
            </a:solidFill>
            <a:prstDash val="solid"/>
            <a:miter lim="800000"/>
          </a:ln>
          <a:effectLst/>
        </p:spPr>
      </p:cxnSp>
      <p:sp>
        <p:nvSpPr>
          <p:cNvPr id="17" name="Rectangle 2">
            <a:extLst>
              <a:ext uri="{FF2B5EF4-FFF2-40B4-BE49-F238E27FC236}">
                <a16:creationId xmlns:a16="http://schemas.microsoft.com/office/drawing/2014/main" id="{1ACCC8B0-C32A-4A9C-A7E7-C124B785FB1A}"/>
              </a:ext>
            </a:extLst>
          </p:cNvPr>
          <p:cNvSpPr/>
          <p:nvPr/>
        </p:nvSpPr>
        <p:spPr>
          <a:xfrm>
            <a:off x="1091114" y="3429000"/>
            <a:ext cx="6781980" cy="2435230"/>
          </a:xfrm>
          <a:custGeom>
            <a:avLst/>
            <a:gdLst>
              <a:gd name="connsiteX0" fmla="*/ 0 w 6781980"/>
              <a:gd name="connsiteY0" fmla="*/ 0 h 2435230"/>
              <a:gd name="connsiteX1" fmla="*/ 6781980 w 6781980"/>
              <a:gd name="connsiteY1" fmla="*/ 0 h 2435230"/>
              <a:gd name="connsiteX2" fmla="*/ 6781980 w 6781980"/>
              <a:gd name="connsiteY2" fmla="*/ 2435230 h 2435230"/>
              <a:gd name="connsiteX3" fmla="*/ 0 w 6781980"/>
              <a:gd name="connsiteY3" fmla="*/ 2435230 h 2435230"/>
              <a:gd name="connsiteX4" fmla="*/ 0 w 6781980"/>
              <a:gd name="connsiteY4" fmla="*/ 0 h 2435230"/>
              <a:gd name="connsiteX0" fmla="*/ 0 w 6781980"/>
              <a:gd name="connsiteY0" fmla="*/ 2105246 h 2435230"/>
              <a:gd name="connsiteX1" fmla="*/ 6781980 w 6781980"/>
              <a:gd name="connsiteY1" fmla="*/ 0 h 2435230"/>
              <a:gd name="connsiteX2" fmla="*/ 6781980 w 6781980"/>
              <a:gd name="connsiteY2" fmla="*/ 2435230 h 2435230"/>
              <a:gd name="connsiteX3" fmla="*/ 0 w 6781980"/>
              <a:gd name="connsiteY3" fmla="*/ 2435230 h 2435230"/>
              <a:gd name="connsiteX4" fmla="*/ 0 w 6781980"/>
              <a:gd name="connsiteY4" fmla="*/ 2105246 h 2435230"/>
              <a:gd name="connsiteX0" fmla="*/ 0 w 6792613"/>
              <a:gd name="connsiteY0" fmla="*/ 2328530 h 2435230"/>
              <a:gd name="connsiteX1" fmla="*/ 6792613 w 6792613"/>
              <a:gd name="connsiteY1" fmla="*/ 0 h 2435230"/>
              <a:gd name="connsiteX2" fmla="*/ 6792613 w 6792613"/>
              <a:gd name="connsiteY2" fmla="*/ 2435230 h 2435230"/>
              <a:gd name="connsiteX3" fmla="*/ 10633 w 6792613"/>
              <a:gd name="connsiteY3" fmla="*/ 2435230 h 2435230"/>
              <a:gd name="connsiteX4" fmla="*/ 0 w 6792613"/>
              <a:gd name="connsiteY4" fmla="*/ 2328530 h 2435230"/>
              <a:gd name="connsiteX0" fmla="*/ 10633 w 6781980"/>
              <a:gd name="connsiteY0" fmla="*/ 2307265 h 2435230"/>
              <a:gd name="connsiteX1" fmla="*/ 6781980 w 6781980"/>
              <a:gd name="connsiteY1" fmla="*/ 0 h 2435230"/>
              <a:gd name="connsiteX2" fmla="*/ 6781980 w 6781980"/>
              <a:gd name="connsiteY2" fmla="*/ 2435230 h 2435230"/>
              <a:gd name="connsiteX3" fmla="*/ 0 w 6781980"/>
              <a:gd name="connsiteY3" fmla="*/ 2435230 h 2435230"/>
              <a:gd name="connsiteX4" fmla="*/ 10633 w 6781980"/>
              <a:gd name="connsiteY4" fmla="*/ 2307265 h 2435230"/>
              <a:gd name="connsiteX0" fmla="*/ 0 w 6787296"/>
              <a:gd name="connsiteY0" fmla="*/ 2307265 h 2435230"/>
              <a:gd name="connsiteX1" fmla="*/ 6787296 w 6787296"/>
              <a:gd name="connsiteY1" fmla="*/ 0 h 2435230"/>
              <a:gd name="connsiteX2" fmla="*/ 6787296 w 6787296"/>
              <a:gd name="connsiteY2" fmla="*/ 2435230 h 2435230"/>
              <a:gd name="connsiteX3" fmla="*/ 5316 w 6787296"/>
              <a:gd name="connsiteY3" fmla="*/ 2435230 h 2435230"/>
              <a:gd name="connsiteX4" fmla="*/ 0 w 6787296"/>
              <a:gd name="connsiteY4" fmla="*/ 2307265 h 2435230"/>
              <a:gd name="connsiteX0" fmla="*/ 10633 w 6781980"/>
              <a:gd name="connsiteY0" fmla="*/ 2296633 h 2435230"/>
              <a:gd name="connsiteX1" fmla="*/ 6781980 w 6781980"/>
              <a:gd name="connsiteY1" fmla="*/ 0 h 2435230"/>
              <a:gd name="connsiteX2" fmla="*/ 6781980 w 6781980"/>
              <a:gd name="connsiteY2" fmla="*/ 2435230 h 2435230"/>
              <a:gd name="connsiteX3" fmla="*/ 0 w 6781980"/>
              <a:gd name="connsiteY3" fmla="*/ 2435230 h 2435230"/>
              <a:gd name="connsiteX4" fmla="*/ 10633 w 6781980"/>
              <a:gd name="connsiteY4" fmla="*/ 2296633 h 2435230"/>
              <a:gd name="connsiteX0" fmla="*/ 10633 w 6781980"/>
              <a:gd name="connsiteY0" fmla="*/ 2296633 h 2435230"/>
              <a:gd name="connsiteX1" fmla="*/ 821829 w 6781980"/>
              <a:gd name="connsiteY1" fmla="*/ 2217846 h 2435230"/>
              <a:gd name="connsiteX2" fmla="*/ 6781980 w 6781980"/>
              <a:gd name="connsiteY2" fmla="*/ 0 h 2435230"/>
              <a:gd name="connsiteX3" fmla="*/ 6781980 w 6781980"/>
              <a:gd name="connsiteY3" fmla="*/ 2435230 h 2435230"/>
              <a:gd name="connsiteX4" fmla="*/ 0 w 6781980"/>
              <a:gd name="connsiteY4" fmla="*/ 2435230 h 2435230"/>
              <a:gd name="connsiteX5" fmla="*/ 10633 w 6781980"/>
              <a:gd name="connsiteY5" fmla="*/ 2296633 h 2435230"/>
              <a:gd name="connsiteX0" fmla="*/ 10633 w 6781980"/>
              <a:gd name="connsiteY0" fmla="*/ 2296633 h 2435230"/>
              <a:gd name="connsiteX1" fmla="*/ 821829 w 6781980"/>
              <a:gd name="connsiteY1" fmla="*/ 2217846 h 2435230"/>
              <a:gd name="connsiteX2" fmla="*/ 2023308 w 6781980"/>
              <a:gd name="connsiteY2" fmla="*/ 1983930 h 2435230"/>
              <a:gd name="connsiteX3" fmla="*/ 6781980 w 6781980"/>
              <a:gd name="connsiteY3" fmla="*/ 0 h 2435230"/>
              <a:gd name="connsiteX4" fmla="*/ 6781980 w 6781980"/>
              <a:gd name="connsiteY4" fmla="*/ 2435230 h 2435230"/>
              <a:gd name="connsiteX5" fmla="*/ 0 w 6781980"/>
              <a:gd name="connsiteY5" fmla="*/ 2435230 h 2435230"/>
              <a:gd name="connsiteX6" fmla="*/ 10633 w 6781980"/>
              <a:gd name="connsiteY6" fmla="*/ 2296633 h 2435230"/>
              <a:gd name="connsiteX0" fmla="*/ 10633 w 6781980"/>
              <a:gd name="connsiteY0" fmla="*/ 2296633 h 2435230"/>
              <a:gd name="connsiteX1" fmla="*/ 821829 w 6781980"/>
              <a:gd name="connsiteY1" fmla="*/ 2217846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23308 w 6781980"/>
              <a:gd name="connsiteY2" fmla="*/ 1983930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56015 w 6781980"/>
              <a:gd name="connsiteY1" fmla="*/ 2244427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6781980 w 6781980"/>
              <a:gd name="connsiteY4" fmla="*/ 0 h 2435230"/>
              <a:gd name="connsiteX5" fmla="*/ 6781980 w 6781980"/>
              <a:gd name="connsiteY5" fmla="*/ 2435230 h 2435230"/>
              <a:gd name="connsiteX6" fmla="*/ 0 w 6781980"/>
              <a:gd name="connsiteY6" fmla="*/ 2435230 h 2435230"/>
              <a:gd name="connsiteX7" fmla="*/ 10633 w 6781980"/>
              <a:gd name="connsiteY7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6781980 w 6781980"/>
              <a:gd name="connsiteY5" fmla="*/ 0 h 2435230"/>
              <a:gd name="connsiteX6" fmla="*/ 6781980 w 6781980"/>
              <a:gd name="connsiteY6" fmla="*/ 2435230 h 2435230"/>
              <a:gd name="connsiteX7" fmla="*/ 0 w 6781980"/>
              <a:gd name="connsiteY7" fmla="*/ 2435230 h 2435230"/>
              <a:gd name="connsiteX8" fmla="*/ 10633 w 6781980"/>
              <a:gd name="connsiteY8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6781980 w 6781980"/>
              <a:gd name="connsiteY5" fmla="*/ 0 h 2435230"/>
              <a:gd name="connsiteX6" fmla="*/ 6781980 w 6781980"/>
              <a:gd name="connsiteY6" fmla="*/ 2435230 h 2435230"/>
              <a:gd name="connsiteX7" fmla="*/ 0 w 6781980"/>
              <a:gd name="connsiteY7" fmla="*/ 2435230 h 2435230"/>
              <a:gd name="connsiteX8" fmla="*/ 10633 w 6781980"/>
              <a:gd name="connsiteY8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6781980 w 6781980"/>
              <a:gd name="connsiteY5" fmla="*/ 0 h 2435230"/>
              <a:gd name="connsiteX6" fmla="*/ 6781980 w 6781980"/>
              <a:gd name="connsiteY6" fmla="*/ 2435230 h 2435230"/>
              <a:gd name="connsiteX7" fmla="*/ 0 w 6781980"/>
              <a:gd name="connsiteY7" fmla="*/ 2435230 h 2435230"/>
              <a:gd name="connsiteX8" fmla="*/ 10633 w 6781980"/>
              <a:gd name="connsiteY8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6781980 w 6781980"/>
              <a:gd name="connsiteY5" fmla="*/ 0 h 2435230"/>
              <a:gd name="connsiteX6" fmla="*/ 6781980 w 6781980"/>
              <a:gd name="connsiteY6" fmla="*/ 2435230 h 2435230"/>
              <a:gd name="connsiteX7" fmla="*/ 0 w 6781980"/>
              <a:gd name="connsiteY7" fmla="*/ 2435230 h 2435230"/>
              <a:gd name="connsiteX8" fmla="*/ 10633 w 6781980"/>
              <a:gd name="connsiteY8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6781980 w 6781980"/>
              <a:gd name="connsiteY6" fmla="*/ 0 h 2435230"/>
              <a:gd name="connsiteX7" fmla="*/ 6781980 w 6781980"/>
              <a:gd name="connsiteY7" fmla="*/ 2435230 h 2435230"/>
              <a:gd name="connsiteX8" fmla="*/ 0 w 6781980"/>
              <a:gd name="connsiteY8" fmla="*/ 2435230 h 2435230"/>
              <a:gd name="connsiteX9" fmla="*/ 10633 w 6781980"/>
              <a:gd name="connsiteY9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781980 w 6781980"/>
              <a:gd name="connsiteY7" fmla="*/ 0 h 2435230"/>
              <a:gd name="connsiteX8" fmla="*/ 6781980 w 6781980"/>
              <a:gd name="connsiteY8" fmla="*/ 2435230 h 2435230"/>
              <a:gd name="connsiteX9" fmla="*/ 0 w 6781980"/>
              <a:gd name="connsiteY9" fmla="*/ 2435230 h 2435230"/>
              <a:gd name="connsiteX10" fmla="*/ 10633 w 6781980"/>
              <a:gd name="connsiteY10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659104 w 6781980"/>
              <a:gd name="connsiteY7" fmla="*/ 101967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659104 w 6781980"/>
              <a:gd name="connsiteY7" fmla="*/ 101967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659104 w 6781980"/>
              <a:gd name="connsiteY7" fmla="*/ 101967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659104 w 6781980"/>
              <a:gd name="connsiteY7" fmla="*/ 101967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659104 w 6781980"/>
              <a:gd name="connsiteY7" fmla="*/ 101967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957355 w 6781980"/>
              <a:gd name="connsiteY6" fmla="*/ 585748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10633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10633 w 6781980"/>
              <a:gd name="connsiteY11" fmla="*/ 2296633 h 2435230"/>
              <a:gd name="connsiteX0" fmla="*/ 0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  <a:gd name="connsiteX0" fmla="*/ 0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  <a:gd name="connsiteX0" fmla="*/ 0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  <a:gd name="connsiteX0" fmla="*/ 0 w 6781980"/>
              <a:gd name="connsiteY0" fmla="*/ 2296633 h 2435230"/>
              <a:gd name="connsiteX1" fmla="*/ 571964 w 6781980"/>
              <a:gd name="connsiteY1" fmla="*/ 2249743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  <a:gd name="connsiteX0" fmla="*/ 0 w 6781980"/>
              <a:gd name="connsiteY0" fmla="*/ 2296633 h 2435230"/>
              <a:gd name="connsiteX1" fmla="*/ 582597 w 6781980"/>
              <a:gd name="connsiteY1" fmla="*/ 2255060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  <a:gd name="connsiteX0" fmla="*/ 0 w 6781980"/>
              <a:gd name="connsiteY0" fmla="*/ 2296633 h 2435230"/>
              <a:gd name="connsiteX1" fmla="*/ 582597 w 6781980"/>
              <a:gd name="connsiteY1" fmla="*/ 2255060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  <a:gd name="connsiteX0" fmla="*/ 0 w 6781980"/>
              <a:gd name="connsiteY0" fmla="*/ 2296633 h 2435230"/>
              <a:gd name="connsiteX1" fmla="*/ 797282 w 6781980"/>
              <a:gd name="connsiteY1" fmla="*/ 2223255 h 2435230"/>
              <a:gd name="connsiteX2" fmla="*/ 2017992 w 6781980"/>
              <a:gd name="connsiteY2" fmla="*/ 1999879 h 2435230"/>
              <a:gd name="connsiteX3" fmla="*/ 2836699 w 6781980"/>
              <a:gd name="connsiteY3" fmla="*/ 1797860 h 2435230"/>
              <a:gd name="connsiteX4" fmla="*/ 3931852 w 6781980"/>
              <a:gd name="connsiteY4" fmla="*/ 1462934 h 2435230"/>
              <a:gd name="connsiteX5" fmla="*/ 4995108 w 6781980"/>
              <a:gd name="connsiteY5" fmla="*/ 1053581 h 2435230"/>
              <a:gd name="connsiteX6" fmla="*/ 5888244 w 6781980"/>
              <a:gd name="connsiteY6" fmla="*/ 607013 h 2435230"/>
              <a:gd name="connsiteX7" fmla="*/ 6552778 w 6781980"/>
              <a:gd name="connsiteY7" fmla="*/ 187028 h 2435230"/>
              <a:gd name="connsiteX8" fmla="*/ 6781980 w 6781980"/>
              <a:gd name="connsiteY8" fmla="*/ 0 h 2435230"/>
              <a:gd name="connsiteX9" fmla="*/ 6781980 w 6781980"/>
              <a:gd name="connsiteY9" fmla="*/ 2435230 h 2435230"/>
              <a:gd name="connsiteX10" fmla="*/ 0 w 6781980"/>
              <a:gd name="connsiteY10" fmla="*/ 2435230 h 2435230"/>
              <a:gd name="connsiteX11" fmla="*/ 0 w 6781980"/>
              <a:gd name="connsiteY11" fmla="*/ 2296633 h 2435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81980" h="2435230">
                <a:moveTo>
                  <a:pt x="0" y="2296633"/>
                </a:moveTo>
                <a:cubicBezTo>
                  <a:pt x="181794" y="2282775"/>
                  <a:pt x="471949" y="2258377"/>
                  <a:pt x="797282" y="2223255"/>
                </a:cubicBezTo>
                <a:cubicBezTo>
                  <a:pt x="1351947" y="2145284"/>
                  <a:pt x="1681294" y="2072535"/>
                  <a:pt x="2017992" y="1999879"/>
                </a:cubicBezTo>
                <a:cubicBezTo>
                  <a:pt x="2372410" y="1921907"/>
                  <a:pt x="2572657" y="1870516"/>
                  <a:pt x="2836699" y="1797860"/>
                </a:cubicBezTo>
                <a:cubicBezTo>
                  <a:pt x="3304531" y="1661408"/>
                  <a:pt x="3602243" y="1583437"/>
                  <a:pt x="3931852" y="1462934"/>
                </a:cubicBezTo>
                <a:cubicBezTo>
                  <a:pt x="4415634" y="1291041"/>
                  <a:pt x="4644233" y="1198893"/>
                  <a:pt x="4995108" y="1053581"/>
                </a:cubicBezTo>
                <a:cubicBezTo>
                  <a:pt x="5404462" y="860423"/>
                  <a:pt x="5606481" y="768274"/>
                  <a:pt x="5888244" y="607013"/>
                </a:cubicBezTo>
                <a:cubicBezTo>
                  <a:pt x="6159374" y="452841"/>
                  <a:pt x="6324179" y="357148"/>
                  <a:pt x="6552778" y="187028"/>
                </a:cubicBezTo>
                <a:cubicBezTo>
                  <a:pt x="6714239" y="71523"/>
                  <a:pt x="6705579" y="62343"/>
                  <a:pt x="6781980" y="0"/>
                </a:cubicBezTo>
                <a:lnTo>
                  <a:pt x="6781980" y="2435230"/>
                </a:lnTo>
                <a:lnTo>
                  <a:pt x="0" y="2435230"/>
                </a:lnTo>
                <a:cubicBezTo>
                  <a:pt x="0" y="2389031"/>
                  <a:pt x="5317" y="2369413"/>
                  <a:pt x="0" y="2296633"/>
                </a:cubicBez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7A8349-1161-4EA7-A479-15DA6FA40B65}"/>
              </a:ext>
            </a:extLst>
          </p:cNvPr>
          <p:cNvSpPr txBox="1"/>
          <p:nvPr/>
        </p:nvSpPr>
        <p:spPr>
          <a:xfrm>
            <a:off x="5530285" y="4999210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pc="100" dirty="0">
                <a:solidFill>
                  <a:srgbClr val="003946"/>
                </a:solidFill>
                <a:latin typeface="Sun Life Sans" panose="020B0504030304030303" pitchFamily="34" charset="0"/>
                <a:cs typeface="Arial" panose="020B0604020202020204" pitchFamily="34" charset="0"/>
              </a:rPr>
              <a:t>CAPITAL FINANCIER</a:t>
            </a:r>
            <a:endParaRPr lang="en-CA" sz="1400" b="1" spc="100" dirty="0">
              <a:solidFill>
                <a:srgbClr val="003946"/>
              </a:solidFill>
              <a:latin typeface="Sun Life Sans" panose="020B05040303040303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10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La préservation du capital est un objectif clé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gens fortunés investissent à plus de 40 % dans des actifs sûrs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0A24E9-008A-4C73-8DBA-9102BDD835F1}"/>
              </a:ext>
            </a:extLst>
          </p:cNvPr>
          <p:cNvSpPr/>
          <p:nvPr/>
        </p:nvSpPr>
        <p:spPr>
          <a:xfrm>
            <a:off x="60428" y="6548873"/>
            <a:ext cx="23262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Source: </a:t>
            </a:r>
            <a:r>
              <a:rPr kumimoji="0" lang="en-CA" sz="9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2019 Capgemini World Wealth Report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9A9A9A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E4453D1-3279-41DA-9171-F81625A3C6EE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5475201"/>
              </p:ext>
            </p:extLst>
          </p:nvPr>
        </p:nvGraphicFramePr>
        <p:xfrm>
          <a:off x="881062" y="2043933"/>
          <a:ext cx="10429875" cy="4129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Rounded Rectangle 17">
            <a:extLst>
              <a:ext uri="{FF2B5EF4-FFF2-40B4-BE49-F238E27FC236}">
                <a16:creationId xmlns:a16="http://schemas.microsoft.com/office/drawing/2014/main" id="{6CD181AB-4DD2-495B-B97E-26110F9937B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927325" y="3090672"/>
            <a:ext cx="963168" cy="932688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9" name="Rounded Rectangle 18">
            <a:extLst>
              <a:ext uri="{FF2B5EF4-FFF2-40B4-BE49-F238E27FC236}">
                <a16:creationId xmlns:a16="http://schemas.microsoft.com/office/drawing/2014/main" id="{ACF8A3F1-1D04-41DC-9C61-BC8D9D1FAD4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927324" y="4562856"/>
            <a:ext cx="963168" cy="637032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303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Besoin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ou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3200" b="1" i="0" u="none" strike="noStrike" kern="1200" cap="none" spc="10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volonté</a:t>
            </a:r>
            <a: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?</a:t>
            </a:r>
            <a:br>
              <a:rPr kumimoji="0" lang="en-CA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gens fortunés souscrivent une assurance-vie permanente*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382EDBA-BFE3-45A2-8E1F-2F8211BA493F}"/>
              </a:ext>
            </a:extLst>
          </p:cNvPr>
          <p:cNvSpPr txBox="1">
            <a:spLocks/>
          </p:cNvSpPr>
          <p:nvPr/>
        </p:nvSpPr>
        <p:spPr>
          <a:xfrm>
            <a:off x="675189" y="5808294"/>
            <a:ext cx="7008709" cy="579967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587"/>
              </a:lnSpc>
              <a:spcAft>
                <a:spcPts val="1600"/>
              </a:spcAft>
              <a:tabLst>
                <a:tab pos="5507429" algn="l"/>
              </a:tabLst>
              <a:defRPr/>
            </a:pPr>
            <a:r>
              <a:rPr lang="fr-FR" sz="1600" dirty="0">
                <a:solidFill>
                  <a:srgbClr val="686868"/>
                </a:solidFill>
                <a:latin typeface="Arial (body)"/>
                <a:cs typeface="Arial" panose="020B0604020202020204" pitchFamily="34" charset="0"/>
              </a:rPr>
              <a:t>* 5 meilleures ventes d’assurance-vie à la Sun Life en 2019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8DCECC-6CDD-4FE5-A9EA-5DCBB48EB0C8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39787745"/>
              </p:ext>
            </p:extLst>
          </p:nvPr>
        </p:nvGraphicFramePr>
        <p:xfrm>
          <a:off x="683379" y="1992722"/>
          <a:ext cx="10833432" cy="3875897"/>
        </p:xfrm>
        <a:graphic>
          <a:graphicData uri="http://schemas.openxmlformats.org/drawingml/2006/table">
            <a:tbl>
              <a:tblPr/>
              <a:tblGrid>
                <a:gridCol w="3526671">
                  <a:extLst>
                    <a:ext uri="{9D8B030D-6E8A-4147-A177-3AD203B41FA5}">
                      <a16:colId xmlns:a16="http://schemas.microsoft.com/office/drawing/2014/main" val="1546537697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144036147"/>
                    </a:ext>
                  </a:extLst>
                </a:gridCol>
                <a:gridCol w="1895475">
                  <a:extLst>
                    <a:ext uri="{9D8B030D-6E8A-4147-A177-3AD203B41FA5}">
                      <a16:colId xmlns:a16="http://schemas.microsoft.com/office/drawing/2014/main" val="691103208"/>
                    </a:ext>
                  </a:extLst>
                </a:gridCol>
                <a:gridCol w="1867986">
                  <a:extLst>
                    <a:ext uri="{9D8B030D-6E8A-4147-A177-3AD203B41FA5}">
                      <a16:colId xmlns:a16="http://schemas.microsoft.com/office/drawing/2014/main" val="1129157127"/>
                    </a:ext>
                  </a:extLst>
                </a:gridCol>
              </a:tblGrid>
              <a:tr h="780227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PRIME ANNUELLE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CAPITAL NOMINAL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ÂGE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SEXE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090163"/>
                  </a:ext>
                </a:extLst>
              </a:tr>
              <a:tr h="619134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12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577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800 $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160,0 M$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52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501285"/>
                  </a:ext>
                </a:extLst>
              </a:tr>
              <a:tr h="619134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8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151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848 $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112,4 M$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55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F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393038"/>
                  </a:ext>
                </a:extLst>
              </a:tr>
              <a:tr h="619134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7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027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972 $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112,4 M$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47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451035"/>
                  </a:ext>
                </a:extLst>
              </a:tr>
              <a:tr h="619134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5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860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224 $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112,4 M$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44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F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86877"/>
                  </a:ext>
                </a:extLst>
              </a:tr>
              <a:tr h="619134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5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373</a:t>
                      </a:r>
                      <a:r>
                        <a:rPr lang="fr-CA" sz="2000" b="0" i="0" u="none" strike="noStrike" baseline="0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</a:t>
                      </a:r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925 $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 45,0 M$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69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20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Sun Life Sans" panose="020B0504030304030303" pitchFamily="34" charset="0"/>
                        </a:rPr>
                        <a:t>F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324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06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Pourquoi opter pour l’assurance-vie permanente?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Les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avantages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en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n-ea"/>
                <a:cs typeface="Arial" panose="020B0604020202020204" pitchFamily="34" charset="0"/>
              </a:rPr>
              <a:t>bref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0A24E9-008A-4C73-8DBA-9102BDD835F1}"/>
              </a:ext>
            </a:extLst>
          </p:cNvPr>
          <p:cNvSpPr/>
          <p:nvPr/>
        </p:nvSpPr>
        <p:spPr>
          <a:xfrm>
            <a:off x="60428" y="6548873"/>
            <a:ext cx="19912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9A9A9A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*Les retraits peuvent être imposables.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58F7E6-C85C-46A7-8CCE-48BA66D3FA91}"/>
              </a:ext>
            </a:extLst>
          </p:cNvPr>
          <p:cNvSpPr txBox="1"/>
          <p:nvPr/>
        </p:nvSpPr>
        <p:spPr>
          <a:xfrm>
            <a:off x="1572768" y="2331720"/>
            <a:ext cx="2084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516E66"/>
                </a:solidFill>
                <a:latin typeface="+mj-lt"/>
              </a:rPr>
              <a:t>Garanties</a:t>
            </a:r>
            <a:endParaRPr lang="en-CA" sz="2400" b="1" dirty="0">
              <a:solidFill>
                <a:srgbClr val="516E66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174CAE-CE28-4CA6-8AB4-09538B04E610}"/>
              </a:ext>
            </a:extLst>
          </p:cNvPr>
          <p:cNvSpPr txBox="1"/>
          <p:nvPr/>
        </p:nvSpPr>
        <p:spPr>
          <a:xfrm>
            <a:off x="4692396" y="2331719"/>
            <a:ext cx="2807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516E66"/>
                </a:solidFill>
                <a:latin typeface="+mj-lt"/>
              </a:rPr>
              <a:t>Franchise </a:t>
            </a:r>
            <a:r>
              <a:rPr lang="en-US" sz="2400" b="1" dirty="0" err="1">
                <a:solidFill>
                  <a:srgbClr val="516E66"/>
                </a:solidFill>
                <a:latin typeface="+mj-lt"/>
              </a:rPr>
              <a:t>d’impôt</a:t>
            </a:r>
            <a:endParaRPr lang="en-US" sz="2400" b="1" dirty="0">
              <a:solidFill>
                <a:srgbClr val="516E66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B08D77-7126-4D83-A5D0-3E9D128F9C6A}"/>
              </a:ext>
            </a:extLst>
          </p:cNvPr>
          <p:cNvSpPr txBox="1"/>
          <p:nvPr/>
        </p:nvSpPr>
        <p:spPr>
          <a:xfrm>
            <a:off x="7860791" y="2331719"/>
            <a:ext cx="2807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516E66"/>
                </a:solidFill>
                <a:latin typeface="+mj-lt"/>
              </a:rPr>
              <a:t>Crédit au CDC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6D6CF1-DE23-4292-B66C-F1A4618B8B01}"/>
              </a:ext>
            </a:extLst>
          </p:cNvPr>
          <p:cNvSpPr/>
          <p:nvPr/>
        </p:nvSpPr>
        <p:spPr>
          <a:xfrm>
            <a:off x="850392" y="3980423"/>
            <a:ext cx="3465576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buClr>
                <a:srgbClr val="F1AB1F"/>
              </a:buClr>
              <a:defRPr/>
            </a:pPr>
            <a:r>
              <a:rPr lang="en-US" sz="2000" dirty="0">
                <a:solidFill>
                  <a:srgbClr val="686868"/>
                </a:solidFill>
                <a:latin typeface="+mj-lt"/>
                <a:cs typeface="Arial"/>
              </a:rPr>
              <a:t>Primes </a:t>
            </a:r>
            <a:r>
              <a:rPr lang="en-US" sz="2000" dirty="0" err="1">
                <a:solidFill>
                  <a:srgbClr val="686868"/>
                </a:solidFill>
                <a:latin typeface="+mj-lt"/>
                <a:cs typeface="Arial"/>
              </a:rPr>
              <a:t>uniformes</a:t>
            </a:r>
            <a:endParaRPr lang="en-US" sz="2000" dirty="0">
              <a:solidFill>
                <a:srgbClr val="686868"/>
              </a:solidFill>
              <a:latin typeface="+mj-lt"/>
              <a:cs typeface="Arial"/>
            </a:endParaRPr>
          </a:p>
          <a:p>
            <a:pPr algn="ctr" defTabSz="609585">
              <a:spcAft>
                <a:spcPts val="600"/>
              </a:spcAft>
              <a:buClr>
                <a:srgbClr val="F1AB1F"/>
              </a:buClr>
              <a:defRPr/>
            </a:pPr>
            <a:r>
              <a:rPr lang="fr-FR" sz="1600" dirty="0">
                <a:solidFill>
                  <a:srgbClr val="686868"/>
                </a:solidFill>
                <a:latin typeface="+mj-lt"/>
                <a:cs typeface="Arial"/>
              </a:rPr>
              <a:t>à vie ou pendant une certaine période</a:t>
            </a:r>
          </a:p>
          <a:p>
            <a:pPr algn="ctr" defTabSz="609585">
              <a:buClr>
                <a:srgbClr val="F1AB1F"/>
              </a:buClr>
              <a:defRPr/>
            </a:pPr>
            <a:r>
              <a:rPr lang="en-US" sz="2000" dirty="0" err="1">
                <a:solidFill>
                  <a:srgbClr val="686868"/>
                </a:solidFill>
                <a:latin typeface="+mj-lt"/>
                <a:cs typeface="Arial"/>
              </a:rPr>
              <a:t>Valeurs</a:t>
            </a:r>
            <a:r>
              <a:rPr lang="en-US" sz="2000" dirty="0">
                <a:solidFill>
                  <a:srgbClr val="686868"/>
                </a:solidFill>
                <a:latin typeface="+mj-lt"/>
                <a:cs typeface="Arial"/>
              </a:rPr>
              <a:t> de </a:t>
            </a:r>
            <a:r>
              <a:rPr lang="en-US" sz="2000" dirty="0" err="1">
                <a:solidFill>
                  <a:srgbClr val="686868"/>
                </a:solidFill>
                <a:latin typeface="+mj-lt"/>
                <a:cs typeface="Arial"/>
              </a:rPr>
              <a:t>rachat</a:t>
            </a:r>
            <a:endParaRPr lang="en-US" sz="2000" dirty="0">
              <a:solidFill>
                <a:srgbClr val="686868"/>
              </a:solidFill>
              <a:latin typeface="+mj-lt"/>
              <a:cs typeface="Arial"/>
            </a:endParaRPr>
          </a:p>
          <a:p>
            <a:pPr algn="ctr" defTabSz="609585">
              <a:spcAft>
                <a:spcPts val="600"/>
              </a:spcAft>
              <a:buClr>
                <a:srgbClr val="F1AB1F"/>
              </a:buClr>
              <a:defRPr/>
            </a:pPr>
            <a:r>
              <a:rPr lang="fr-FR" sz="1600" dirty="0">
                <a:solidFill>
                  <a:srgbClr val="686868"/>
                </a:solidFill>
                <a:latin typeface="+mj-lt"/>
                <a:cs typeface="Arial"/>
              </a:rPr>
              <a:t>qui augmentent jusqu’à l’âge de 100 ans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A8B50F-A96C-4244-AF0F-539CF4A565D0}"/>
              </a:ext>
            </a:extLst>
          </p:cNvPr>
          <p:cNvSpPr/>
          <p:nvPr/>
        </p:nvSpPr>
        <p:spPr>
          <a:xfrm>
            <a:off x="4221480" y="3977375"/>
            <a:ext cx="346557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spcAft>
                <a:spcPts val="600"/>
              </a:spcAft>
              <a:buClr>
                <a:srgbClr val="F1AB1F"/>
              </a:buClr>
              <a:defRPr/>
            </a:pPr>
            <a:r>
              <a:rPr lang="fr-FR" sz="2000" dirty="0">
                <a:solidFill>
                  <a:srgbClr val="686868"/>
                </a:solidFill>
                <a:latin typeface="+mj-lt"/>
                <a:cs typeface="Arial"/>
              </a:rPr>
              <a:t>Croissance de la valeur de rachat*</a:t>
            </a:r>
          </a:p>
          <a:p>
            <a:pPr algn="ctr" defTabSz="609585">
              <a:spcAft>
                <a:spcPts val="600"/>
              </a:spcAft>
              <a:buClr>
                <a:srgbClr val="F1AB1F"/>
              </a:buClr>
              <a:defRPr/>
            </a:pPr>
            <a:r>
              <a:rPr lang="fr-FR" sz="2000" dirty="0">
                <a:solidFill>
                  <a:srgbClr val="686868"/>
                </a:solidFill>
                <a:latin typeface="+mj-lt"/>
                <a:cs typeface="Arial"/>
              </a:rPr>
              <a:t>Capital-décès</a:t>
            </a:r>
            <a:endParaRPr lang="en-US" sz="1600" dirty="0">
              <a:solidFill>
                <a:srgbClr val="686868"/>
              </a:solidFill>
              <a:latin typeface="+mj-lt"/>
              <a:cs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0A0D7B-2157-456B-AEA2-0FC274D7E9AC}"/>
              </a:ext>
            </a:extLst>
          </p:cNvPr>
          <p:cNvSpPr/>
          <p:nvPr/>
        </p:nvSpPr>
        <p:spPr>
          <a:xfrm>
            <a:off x="7531608" y="3977375"/>
            <a:ext cx="3465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buClr>
                <a:srgbClr val="F1AB1F"/>
              </a:buClr>
              <a:defRPr/>
            </a:pPr>
            <a:r>
              <a:rPr lang="en-US" sz="2000" dirty="0">
                <a:solidFill>
                  <a:srgbClr val="686868"/>
                </a:solidFill>
                <a:latin typeface="+mj-lt"/>
                <a:cs typeface="Arial"/>
              </a:rPr>
              <a:t>Capital-</a:t>
            </a:r>
            <a:r>
              <a:rPr lang="en-US" sz="2000" dirty="0" err="1">
                <a:solidFill>
                  <a:srgbClr val="686868"/>
                </a:solidFill>
                <a:latin typeface="+mj-lt"/>
                <a:cs typeface="Arial"/>
              </a:rPr>
              <a:t>décès</a:t>
            </a:r>
            <a:endParaRPr lang="en-US" sz="2000" dirty="0">
              <a:solidFill>
                <a:srgbClr val="686868"/>
              </a:solidFill>
              <a:latin typeface="+mj-lt"/>
              <a:cs typeface="Arial"/>
            </a:endParaRPr>
          </a:p>
          <a:p>
            <a:pPr algn="ctr" defTabSz="609585">
              <a:buClr>
                <a:srgbClr val="F1AB1F"/>
              </a:buClr>
              <a:defRPr/>
            </a:pPr>
            <a:r>
              <a:rPr lang="en-US" sz="1600" dirty="0" err="1">
                <a:solidFill>
                  <a:srgbClr val="686868"/>
                </a:solidFill>
                <a:latin typeface="+mj-lt"/>
                <a:cs typeface="Arial"/>
              </a:rPr>
              <a:t>moins</a:t>
            </a:r>
            <a:endParaRPr lang="en-US" sz="1600" dirty="0">
              <a:solidFill>
                <a:srgbClr val="686868"/>
              </a:solidFill>
              <a:latin typeface="+mj-lt"/>
              <a:cs typeface="Arial"/>
            </a:endParaRPr>
          </a:p>
          <a:p>
            <a:pPr algn="ctr" defTabSz="609585">
              <a:buClr>
                <a:srgbClr val="F1AB1F"/>
              </a:buClr>
              <a:defRPr/>
            </a:pPr>
            <a:r>
              <a:rPr lang="fr-FR" sz="2000" dirty="0">
                <a:solidFill>
                  <a:srgbClr val="686868"/>
                </a:solidFill>
                <a:latin typeface="+mj-lt"/>
                <a:cs typeface="Arial"/>
              </a:rPr>
              <a:t>le prix de base rajusté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6CC556-46F1-419E-B140-3F75B8FF9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519456" y="2901379"/>
            <a:ext cx="1011355" cy="1011354"/>
            <a:chOff x="337184" y="3075745"/>
            <a:chExt cx="1011355" cy="101135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F33978B-0CC0-416B-ADD3-3972DAC7F367}"/>
                </a:ext>
              </a:extLst>
            </p:cNvPr>
            <p:cNvSpPr/>
            <p:nvPr/>
          </p:nvSpPr>
          <p:spPr>
            <a:xfrm>
              <a:off x="337184" y="3080704"/>
              <a:ext cx="1011355" cy="1001437"/>
            </a:xfrm>
            <a:prstGeom prst="rect">
              <a:avLst/>
            </a:prstGeom>
            <a:solidFill>
              <a:srgbClr val="B9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593E1230-0D25-4D61-A1A5-F110C4628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184" y="3075745"/>
              <a:ext cx="1011354" cy="1011354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87BE473-F5F2-45CB-895E-D5DB1868E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758718" y="2880625"/>
            <a:ext cx="1011355" cy="1001437"/>
            <a:chOff x="8735174" y="2867427"/>
            <a:chExt cx="1011355" cy="100143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368AEB5-C530-49C1-9908-AF62AB167CB5}"/>
                </a:ext>
              </a:extLst>
            </p:cNvPr>
            <p:cNvSpPr/>
            <p:nvPr/>
          </p:nvSpPr>
          <p:spPr>
            <a:xfrm>
              <a:off x="8735174" y="2867427"/>
              <a:ext cx="1011355" cy="1001437"/>
            </a:xfrm>
            <a:prstGeom prst="rect">
              <a:avLst/>
            </a:prstGeom>
            <a:solidFill>
              <a:srgbClr val="B9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 descr="Icon&#10;&#10;Description automatically generated">
              <a:extLst>
                <a:ext uri="{FF2B5EF4-FFF2-40B4-BE49-F238E27FC236}">
                  <a16:creationId xmlns:a16="http://schemas.microsoft.com/office/drawing/2014/main" id="{CBD3E982-0F23-4BE1-8670-44C9261E0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4307" y="2901379"/>
              <a:ext cx="933088" cy="933532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1FC9385-C7FD-4357-910F-4BE1249F16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077503" y="2887709"/>
            <a:ext cx="1011355" cy="1001437"/>
            <a:chOff x="2077503" y="2887709"/>
            <a:chExt cx="1011355" cy="100143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D635AE-8656-43D0-88B7-8752E493BCE2}"/>
                </a:ext>
              </a:extLst>
            </p:cNvPr>
            <p:cNvSpPr/>
            <p:nvPr/>
          </p:nvSpPr>
          <p:spPr>
            <a:xfrm>
              <a:off x="2077503" y="2887709"/>
              <a:ext cx="1011355" cy="1001437"/>
            </a:xfrm>
            <a:prstGeom prst="rect">
              <a:avLst/>
            </a:prstGeom>
            <a:solidFill>
              <a:srgbClr val="B9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23" name="Picture 22" descr="Icon&#10;&#10;Description automatically generated">
              <a:extLst>
                <a:ext uri="{FF2B5EF4-FFF2-40B4-BE49-F238E27FC236}">
                  <a16:creationId xmlns:a16="http://schemas.microsoft.com/office/drawing/2014/main" id="{B8F61E19-88D4-4C01-9995-D8D3E8267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4167" y="2889176"/>
              <a:ext cx="998026" cy="9985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90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AF9893A-F7E9-4FF6-B96A-9683AE9450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990600" y="517525"/>
            <a:ext cx="10515600" cy="132556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Pourquoi opter pour l’assurance-vie avec participation? </a:t>
            </a:r>
            <a:br>
              <a:rPr kumimoji="0" lang="fr-FR" sz="3200" b="1" i="0" u="none" strike="noStrike" kern="1200" cap="none" spc="1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</a:b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Les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avantages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en</a:t>
            </a:r>
            <a:r>
              <a:rPr kumimoji="0" lang="en-CA" sz="2000" b="1" i="0" u="none" strike="noStrike" kern="1200" cap="none" spc="0" normalizeH="0" baseline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 </a:t>
            </a:r>
            <a:r>
              <a:rPr kumimoji="0" lang="en-CA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Arial (body)"/>
                <a:ea typeface="+mj-ea"/>
                <a:cs typeface="Arial" panose="020B0604020202020204" pitchFamily="34" charset="0"/>
              </a:rPr>
              <a:t>bref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Arial (body)"/>
              <a:ea typeface="+mj-ea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F4BB78-F574-4EA1-A5EA-24AAA292034A}"/>
              </a:ext>
            </a:extLst>
          </p:cNvPr>
          <p:cNvSpPr txBox="1"/>
          <p:nvPr/>
        </p:nvSpPr>
        <p:spPr>
          <a:xfrm>
            <a:off x="2428009" y="2477193"/>
            <a:ext cx="7640782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F1AB1F"/>
              </a:buClr>
              <a:buSzTx/>
              <a:tabLst/>
              <a:defRPr/>
            </a:pPr>
            <a:r>
              <a:rPr lang="fr-FR" sz="2000" dirty="0">
                <a:solidFill>
                  <a:srgbClr val="686868"/>
                </a:solidFill>
                <a:latin typeface="Arial" panose="020B0604020202020204"/>
                <a:cs typeface="Arial"/>
              </a:rPr>
              <a:t>Tous les avantages de l’assurance-vie permanente </a:t>
            </a:r>
          </a:p>
          <a:p>
            <a:pPr marR="0" lvl="0" algn="ctr" defTabSz="609585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F1AB1F"/>
              </a:buClr>
              <a:buSzTx/>
              <a:tabLst/>
              <a:defRPr/>
            </a:pPr>
            <a:r>
              <a:rPr lang="en-US" sz="2400" b="1" dirty="0">
                <a:solidFill>
                  <a:srgbClr val="516E66"/>
                </a:solidFill>
                <a:latin typeface="Arial" panose="020B0604020202020204"/>
              </a:rPr>
              <a:t>plus</a:t>
            </a:r>
          </a:p>
          <a:p>
            <a:pPr algn="ctr" defTabSz="609585">
              <a:spcBef>
                <a:spcPts val="1200"/>
              </a:spcBef>
              <a:spcAft>
                <a:spcPts val="600"/>
              </a:spcAft>
              <a:buClr>
                <a:srgbClr val="F1AB1F"/>
              </a:buClr>
              <a:defRPr/>
            </a:pPr>
            <a:r>
              <a:rPr lang="fr-FR" sz="2000" dirty="0">
                <a:solidFill>
                  <a:srgbClr val="686868"/>
                </a:solidFill>
                <a:latin typeface="Arial" panose="020B0604020202020204"/>
                <a:cs typeface="Arial"/>
              </a:rPr>
              <a:t>Les participations annuelles sont libres d’impôt si elles sont réinvesties dans le contrat pour augmenter la valeur de rachat et le capital-décès.</a:t>
            </a:r>
          </a:p>
          <a:p>
            <a:pPr marL="457200" marR="0" lvl="0" indent="-457200" algn="ctr" defTabSz="609585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686868"/>
              </a:buClr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fr-FR" sz="2400" b="1" dirty="0">
                <a:solidFill>
                  <a:srgbClr val="516E66"/>
                </a:solidFill>
                <a:latin typeface="Arial" panose="020B0604020202020204"/>
              </a:rPr>
              <a:t>Une catégorie d’actif alternative et unique, utilisée à des fins de planification successorale</a:t>
            </a:r>
          </a:p>
          <a:p>
            <a:pPr marR="0" lvl="0" algn="ctr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F1AB1F"/>
              </a:buClr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846"/>
              </a:solidFill>
              <a:effectLst/>
              <a:uLnTx/>
              <a:uFillTx/>
              <a:latin typeface="Sun Life Sans" panose="020B0504030304030303" pitchFamily="34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152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heme/theme1.xml><?xml version="1.0" encoding="utf-8"?>
<a:theme xmlns:a="http://schemas.openxmlformats.org/drawingml/2006/main" name="Office Theme">
  <a:themeElements>
    <a:clrScheme name="Webinar in a box">
      <a:dk1>
        <a:srgbClr val="002060"/>
      </a:dk1>
      <a:lt1>
        <a:srgbClr val="FFFFFF"/>
      </a:lt1>
      <a:dk2>
        <a:srgbClr val="516E66"/>
      </a:dk2>
      <a:lt2>
        <a:srgbClr val="7F7F7F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un-Life_Brand-Colours">
    <a:dk1>
      <a:srgbClr val="003846"/>
    </a:dk1>
    <a:lt1>
      <a:srgbClr val="FFFFFF"/>
    </a:lt1>
    <a:dk2>
      <a:srgbClr val="FFCB05"/>
    </a:dk2>
    <a:lt2>
      <a:srgbClr val="FFFFFF"/>
    </a:lt2>
    <a:accent1>
      <a:srgbClr val="EAAB00"/>
    </a:accent1>
    <a:accent2>
      <a:srgbClr val="FFCB05"/>
    </a:accent2>
    <a:accent3>
      <a:srgbClr val="FFDD00"/>
    </a:accent3>
    <a:accent4>
      <a:srgbClr val="003846"/>
    </a:accent4>
    <a:accent5>
      <a:srgbClr val="004C6C"/>
    </a:accent5>
    <a:accent6>
      <a:srgbClr val="00B3BD"/>
    </a:accent6>
    <a:hlink>
      <a:srgbClr val="00548B"/>
    </a:hlink>
    <a:folHlink>
      <a:srgbClr val="DF7127"/>
    </a:folHlink>
  </a:clrScheme>
  <a:fontScheme name="Office">
    <a:majorFont>
      <a:latin typeface="Calibri Light" panose="020F0302020204030204"/>
      <a:ea typeface="Arial"/>
      <a:cs typeface="Arial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un-Life_Brand-Colours">
    <a:dk1>
      <a:srgbClr val="003846"/>
    </a:dk1>
    <a:lt1>
      <a:srgbClr val="FFFFFF"/>
    </a:lt1>
    <a:dk2>
      <a:srgbClr val="FFCB05"/>
    </a:dk2>
    <a:lt2>
      <a:srgbClr val="FFFFFF"/>
    </a:lt2>
    <a:accent1>
      <a:srgbClr val="EAAB00"/>
    </a:accent1>
    <a:accent2>
      <a:srgbClr val="FFCB05"/>
    </a:accent2>
    <a:accent3>
      <a:srgbClr val="FFDD00"/>
    </a:accent3>
    <a:accent4>
      <a:srgbClr val="003846"/>
    </a:accent4>
    <a:accent5>
      <a:srgbClr val="004C6C"/>
    </a:accent5>
    <a:accent6>
      <a:srgbClr val="00B3BD"/>
    </a:accent6>
    <a:hlink>
      <a:srgbClr val="00548B"/>
    </a:hlink>
    <a:folHlink>
      <a:srgbClr val="DF7127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un-Life_Brand-Colours">
    <a:dk1>
      <a:srgbClr val="003846"/>
    </a:dk1>
    <a:lt1>
      <a:srgbClr val="FFFFFF"/>
    </a:lt1>
    <a:dk2>
      <a:srgbClr val="FFCB05"/>
    </a:dk2>
    <a:lt2>
      <a:srgbClr val="FFFFFF"/>
    </a:lt2>
    <a:accent1>
      <a:srgbClr val="EAAB00"/>
    </a:accent1>
    <a:accent2>
      <a:srgbClr val="FFCB05"/>
    </a:accent2>
    <a:accent3>
      <a:srgbClr val="FFDD00"/>
    </a:accent3>
    <a:accent4>
      <a:srgbClr val="003846"/>
    </a:accent4>
    <a:accent5>
      <a:srgbClr val="004C6C"/>
    </a:accent5>
    <a:accent6>
      <a:srgbClr val="00B3BD"/>
    </a:accent6>
    <a:hlink>
      <a:srgbClr val="00548B"/>
    </a:hlink>
    <a:folHlink>
      <a:srgbClr val="DF7127"/>
    </a:folHlink>
  </a:clrScheme>
  <a:fontScheme name="Office">
    <a:majorFont>
      <a:latin typeface="Calibri Light" panose="020F0302020204030204"/>
      <a:ea typeface="Arial"/>
      <a:cs typeface="Arial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Sun-Life_Brand-Colours">
    <a:dk1>
      <a:srgbClr val="003846"/>
    </a:dk1>
    <a:lt1>
      <a:srgbClr val="FFFFFF"/>
    </a:lt1>
    <a:dk2>
      <a:srgbClr val="FFCB05"/>
    </a:dk2>
    <a:lt2>
      <a:srgbClr val="FFFFFF"/>
    </a:lt2>
    <a:accent1>
      <a:srgbClr val="EAAB00"/>
    </a:accent1>
    <a:accent2>
      <a:srgbClr val="FFCB05"/>
    </a:accent2>
    <a:accent3>
      <a:srgbClr val="FFDD00"/>
    </a:accent3>
    <a:accent4>
      <a:srgbClr val="003846"/>
    </a:accent4>
    <a:accent5>
      <a:srgbClr val="004C6C"/>
    </a:accent5>
    <a:accent6>
      <a:srgbClr val="00B3BD"/>
    </a:accent6>
    <a:hlink>
      <a:srgbClr val="00548B"/>
    </a:hlink>
    <a:folHlink>
      <a:srgbClr val="DF7127"/>
    </a:folHlink>
  </a:clrScheme>
  <a:fontScheme name="Office">
    <a:majorFont>
      <a:latin typeface="Calibri Light" panose="020F0302020204030204"/>
      <a:ea typeface="Arial"/>
      <a:cs typeface="Arial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Arial"/>
      <a:cs typeface="Arial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Sun-Life_Brand-Colours">
    <a:dk1>
      <a:srgbClr val="003846"/>
    </a:dk1>
    <a:lt1>
      <a:srgbClr val="FFFFFF"/>
    </a:lt1>
    <a:dk2>
      <a:srgbClr val="FFCB05"/>
    </a:dk2>
    <a:lt2>
      <a:srgbClr val="FFFFFF"/>
    </a:lt2>
    <a:accent1>
      <a:srgbClr val="EAAB00"/>
    </a:accent1>
    <a:accent2>
      <a:srgbClr val="FFCB05"/>
    </a:accent2>
    <a:accent3>
      <a:srgbClr val="FFDD00"/>
    </a:accent3>
    <a:accent4>
      <a:srgbClr val="003846"/>
    </a:accent4>
    <a:accent5>
      <a:srgbClr val="004C6C"/>
    </a:accent5>
    <a:accent6>
      <a:srgbClr val="00B3BD"/>
    </a:accent6>
    <a:hlink>
      <a:srgbClr val="00548B"/>
    </a:hlink>
    <a:folHlink>
      <a:srgbClr val="DF7127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BB73F1DDBCDE4CB728F892C6D0D34B" ma:contentTypeVersion="4274" ma:contentTypeDescription="Create a new document." ma:contentTypeScope="" ma:versionID="84e02bcd43071cf454f3259fd84c1fea">
  <xsd:schema xmlns:xsd="http://www.w3.org/2001/XMLSchema" xmlns:xs="http://www.w3.org/2001/XMLSchema" xmlns:p="http://schemas.microsoft.com/office/2006/metadata/properties" xmlns:ns1="http://schemas.microsoft.com/sharepoint/v3" xmlns:ns2="689654d7-83e0-4dd1-9326-7df87984cad5" xmlns:ns3="6ac085a9-1e30-4e42-8010-9394c79883e2" xmlns:ns4="633f10e0-6617-4bc2-9520-063627b97f4a" targetNamespace="http://schemas.microsoft.com/office/2006/metadata/properties" ma:root="true" ma:fieldsID="495746e2959491bbc1a5118ec5ec089e" ns1:_="" ns2:_="" ns3:_="" ns4:_="">
    <xsd:import namespace="http://schemas.microsoft.com/sharepoint/v3"/>
    <xsd:import namespace="689654d7-83e0-4dd1-9326-7df87984cad5"/>
    <xsd:import namespace="6ac085a9-1e30-4e42-8010-9394c79883e2"/>
    <xsd:import namespace="633f10e0-6617-4bc2-9520-063627b97f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4:_dlc_DocId" minOccurs="0"/>
                <xsd:element ref="ns4:_dlc_DocIdUrl" minOccurs="0"/>
                <xsd:element ref="ns4:_dlc_DocIdPersistId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Description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9654d7-83e0-4dd1-9326-7df87984ca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Description" ma:index="23" nillable="true" ma:displayName="Description" ma:format="Dropdown" ma:internalName="Description">
      <xsd:simpleType>
        <xsd:restriction base="dms:Text">
          <xsd:maxLength value="255"/>
        </xsd:restriction>
      </xsd:simpleType>
    </xsd:element>
    <xsd:element name="MediaLengthInSeconds" ma:index="26" nillable="true" ma:displayName="Length (seconds)" ma:internalName="MediaLengthInSeconds" ma:readOnly="true">
      <xsd:simpleType>
        <xsd:restriction base="dms:Unknown"/>
      </xsd:simpleType>
    </xsd:element>
    <xsd:element name="_Flow_SignoffStatus" ma:index="27" nillable="true" ma:displayName="Sign-off status" ma:internalName="Sign_x002d_off_x0020_status">
      <xsd:simpleType>
        <xsd:restriction base="dms:Text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9af281f3-005c-4590-8509-9f2f2da8adb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c085a9-1e30-4e42-8010-9394c79883e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3f10e0-6617-4bc2-9520-063627b97f4a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30" nillable="true" ma:displayName="Taxonomy Catch All Column" ma:hidden="true" ma:list="{a5a5a350-e589-429b-a8c2-5ce2fd23bded}" ma:internalName="TaxCatchAll" ma:showField="CatchAllData" ma:web="633f10e0-6617-4bc2-9520-063627b97f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Flow_SignoffStatus xmlns="689654d7-83e0-4dd1-9326-7df87984cad5" xsi:nil="true"/>
    <_ip_UnifiedCompliancePolicyProperties xmlns="http://schemas.microsoft.com/sharepoint/v3" xsi:nil="true"/>
    <Description xmlns="689654d7-83e0-4dd1-9326-7df87984cad5" xsi:nil="true"/>
    <_dlc_DocId xmlns="633f10e0-6617-4bc2-9520-063627b97f4a">DENZ553CMTVH-584299369-57392</_dlc_DocId>
    <_dlc_DocIdUrl xmlns="633f10e0-6617-4bc2-9520-063627b97f4a">
      <Url>https://sunlifefinancial.sharepoint.com/sites/IndIns&amp;Wealth/SBD/_layouts/15/DocIdRedir.aspx?ID=DENZ553CMTVH-584299369-57392</Url>
      <Description>DENZ553CMTVH-584299369-57392</Description>
    </_dlc_DocIdUrl>
    <TaxCatchAll xmlns="633f10e0-6617-4bc2-9520-063627b97f4a" xsi:nil="true"/>
    <lcf76f155ced4ddcb4097134ff3c332f xmlns="689654d7-83e0-4dd1-9326-7df87984cad5">
      <Terms xmlns="http://schemas.microsoft.com/office/infopath/2007/PartnerControls"/>
    </lcf76f155ced4ddcb4097134ff3c332f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91567F-F638-4605-8153-12A13C52CA0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96B85E69-558F-4E08-9190-45FEDAD72C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9654d7-83e0-4dd1-9326-7df87984cad5"/>
    <ds:schemaRef ds:uri="6ac085a9-1e30-4e42-8010-9394c79883e2"/>
    <ds:schemaRef ds:uri="633f10e0-6617-4bc2-9520-063627b97f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3EBE2C-2423-4A07-9221-A6E7E18E1A91}">
  <ds:schemaRefs>
    <ds:schemaRef ds:uri="689654d7-83e0-4dd1-9326-7df87984cad5"/>
    <ds:schemaRef ds:uri="633f10e0-6617-4bc2-9520-063627b97f4a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sharepoint/v3"/>
    <ds:schemaRef ds:uri="http://schemas.openxmlformats.org/package/2006/metadata/core-properties"/>
    <ds:schemaRef ds:uri="6ac085a9-1e30-4e42-8010-9394c79883e2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70584B9B-FB03-472B-AF92-075C78172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4234</TotalTime>
  <Words>2394</Words>
  <Application>Microsoft Office PowerPoint</Application>
  <PresentationFormat>Widescreen</PresentationFormat>
  <Paragraphs>310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Arial (body)</vt:lpstr>
      <vt:lpstr>Calibri</vt:lpstr>
      <vt:lpstr>Calibri Light</vt:lpstr>
      <vt:lpstr>Sun Life Sans</vt:lpstr>
      <vt:lpstr>Sun Life Sans Medium</vt:lpstr>
      <vt:lpstr>Symbol</vt:lpstr>
      <vt:lpstr>verdana</vt:lpstr>
      <vt:lpstr>Wingdings</vt:lpstr>
      <vt:lpstr>Office Theme</vt:lpstr>
      <vt:lpstr>L’assurance-vie  comme catégorie  d’actif</vt:lpstr>
      <vt:lpstr>Dementia</vt:lpstr>
      <vt:lpstr>Quote</vt:lpstr>
      <vt:lpstr>Définir le capital humain La valeur du revenu potentiel d’une personne</vt:lpstr>
      <vt:lpstr>Capital financier L’héritage des personnes aisées</vt:lpstr>
      <vt:lpstr>La préservation du capital est un objectif clé Les gens fortunés investissent à plus de 40 % dans des actifs sûrs</vt:lpstr>
      <vt:lpstr>Besoin ou volonté? Les gens fortunés souscrivent une assurance-vie permanente*</vt:lpstr>
      <vt:lpstr>Pourquoi opter pour l’assurance-vie permanente? Les avantages en bref</vt:lpstr>
      <vt:lpstr>Pourquoi opter pour l’assurance-vie avec participation?  Les avantages en bref</vt:lpstr>
      <vt:lpstr>Le principe du partage Fonctionnement de l’assurance-vie avec participation</vt:lpstr>
      <vt:lpstr>Domination des gains de placement Participations par source et année*</vt:lpstr>
      <vt:lpstr>Volatilité ou stabilité?  L’uniformisation est un avantage important de l’assurance avec participation </vt:lpstr>
      <vt:lpstr>Taux de rendement interne (TRI) au décès Exemple fondé sur le maintien du barème des participations de 2020*</vt:lpstr>
      <vt:lpstr>Quote</vt:lpstr>
      <vt:lpstr>Rendement attrayant et risque moindre Rendements historiques1</vt:lpstr>
      <vt:lpstr>Actifs de l’entreprise Exemple fondé sur le maintien du barème des participations de 2020*</vt:lpstr>
      <vt:lpstr>Pourquoi choisir la Sun Life? Rayonnement mondial</vt:lpstr>
      <vt:lpstr>L’un des principaux gestionnaires d’actifs canadiens* Envergure dépassant celle des 5 plus grandes caisses de retraite canadiennes combinéest</vt:lpstr>
      <vt:lpstr>Compte des contrats avec participation de la Sun Life Principes directeurs en matière de placement  rigoureusement appliqués  </vt:lpstr>
      <vt:lpstr>Équipe de gestion des placements chevronnée Gestion SLC et la MFS</vt:lpstr>
      <vt:lpstr>Solide lors des périodes difficiles La Sun Life est une compagnie sûre où placer votre argent</vt:lpstr>
      <vt:lpstr>Merci</vt:lpstr>
    </vt:vector>
  </TitlesOfParts>
  <Company>Sun Life Financial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 Pfohl</dc:creator>
  <cp:lastModifiedBy>Liz Pfohl</cp:lastModifiedBy>
  <cp:revision>2</cp:revision>
  <dcterms:created xsi:type="dcterms:W3CDTF">2021-02-04T19:26:14Z</dcterms:created>
  <dcterms:modified xsi:type="dcterms:W3CDTF">2022-06-20T19:38:47Z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0x010100FCBB73F1DDBCDE4CB728F892C6D0D34B</vt:lpwstr>
  </property>
  <property fmtid="{D5CDD505-2E9C-101B-9397-08002B2CF9AE}" pid="3" name="_dlc_DocIdItemGuid">
    <vt:lpwstr>cfac4a47-bf45-4d23-894e-404264bdd86c</vt:lpwstr>
  </property>
  <property fmtid="{D5CDD505-2E9C-101B-9397-08002B2CF9AE}" pid="4" name="MediaServiceImageTags">
    <vt:lpwstr/>
  </property>
</Properties>
</file>